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71" r:id="rId2"/>
    <p:sldId id="272" r:id="rId3"/>
  </p:sldIdLst>
  <p:sldSz cx="14039850" cy="19799300"/>
  <p:notesSz cx="6735763" cy="9866313"/>
  <p:defaultTextStyle>
    <a:defPPr>
      <a:defRPr lang="en-US"/>
    </a:defPPr>
    <a:lvl1pPr marL="0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1pPr>
    <a:lvl2pPr marL="922858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2pPr>
    <a:lvl3pPr marL="1845716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3pPr>
    <a:lvl4pPr marL="2768575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4pPr>
    <a:lvl5pPr marL="3691433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5pPr>
    <a:lvl6pPr marL="4614291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6pPr>
    <a:lvl7pPr marL="5537149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7pPr>
    <a:lvl8pPr marL="6460007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8pPr>
    <a:lvl9pPr marL="7382866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4A7B"/>
    <a:srgbClr val="F79646"/>
    <a:srgbClr val="E8A7A5"/>
    <a:srgbClr val="B8DCC1"/>
    <a:srgbClr val="348EA6"/>
    <a:srgbClr val="256374"/>
    <a:srgbClr val="2E7D92"/>
    <a:srgbClr val="AF7E7D"/>
    <a:srgbClr val="80383B"/>
    <a:srgbClr val="F0E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4" d="100"/>
          <a:sy n="34" d="100"/>
        </p:scale>
        <p:origin x="52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10.21.36.57\SPPI%20Shared%20Folder\1%202024\3)%20Q3%202024\DOKUMEN%20RELEASE\SPPI%20GRAF%20media%202024-UPD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919634075661088E-2"/>
          <c:y val="0.11910705020156152"/>
          <c:w val="0.90475681279496423"/>
          <c:h val="0.65355473493565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BI!$C$5</c:f>
              <c:strCache>
                <c:ptCount val="1"/>
                <c:pt idx="0">
                  <c:v>Index</c:v>
                </c:pt>
              </c:strCache>
            </c:strRef>
          </c:tx>
          <c:spPr>
            <a:gradFill>
              <a:gsLst>
                <a:gs pos="0">
                  <a:srgbClr val="5B89C1"/>
                </a:gs>
                <a:gs pos="94000">
                  <a:srgbClr val="C04F4C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BI!$DX$3:$EL$4</c:f>
              <c:multiLvlStrCache>
                <c:ptCount val="15"/>
                <c:lvl>
                  <c:pt idx="0">
                    <c:v>Q1 </c:v>
                  </c:pt>
                  <c:pt idx="1">
                    <c:v>Q2 </c:v>
                  </c:pt>
                  <c:pt idx="2">
                    <c:v>Q3 </c:v>
                  </c:pt>
                  <c:pt idx="3">
                    <c:v>Q4 </c:v>
                  </c:pt>
                  <c:pt idx="4">
                    <c:v>Q1 </c:v>
                  </c:pt>
                  <c:pt idx="5">
                    <c:v>Q2 </c:v>
                  </c:pt>
                  <c:pt idx="6">
                    <c:v>Q3 </c:v>
                  </c:pt>
                  <c:pt idx="7">
                    <c:v>Q4 </c:v>
                  </c:pt>
                  <c:pt idx="8">
                    <c:v>Q1 </c:v>
                  </c:pt>
                  <c:pt idx="9">
                    <c:v>Q2 </c:v>
                  </c:pt>
                  <c:pt idx="10">
                    <c:v>Q3</c:v>
                  </c:pt>
                  <c:pt idx="11">
                    <c:v>Q4 </c:v>
                  </c:pt>
                  <c:pt idx="12">
                    <c:v>Q1</c:v>
                  </c:pt>
                  <c:pt idx="13">
                    <c:v>Q2 </c:v>
                  </c:pt>
                  <c:pt idx="14">
                    <c:v>Q3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  <c:pt idx="8">
                    <c:v>2023</c:v>
                  </c:pt>
                  <c:pt idx="12">
                    <c:v>2024</c:v>
                  </c:pt>
                </c:lvl>
              </c:multiLvlStrCache>
            </c:multiLvlStrRef>
          </c:cat>
          <c:val>
            <c:numRef>
              <c:f>BI!$DX$5:$EL$5</c:f>
              <c:numCache>
                <c:formatCode>#,##0.0</c:formatCode>
                <c:ptCount val="15"/>
                <c:pt idx="0" formatCode="General">
                  <c:v>110.2</c:v>
                </c:pt>
                <c:pt idx="1">
                  <c:v>110.3</c:v>
                </c:pt>
                <c:pt idx="2">
                  <c:v>110.5</c:v>
                </c:pt>
                <c:pt idx="3" formatCode="General">
                  <c:v>110.7</c:v>
                </c:pt>
                <c:pt idx="4" formatCode="General">
                  <c:v>110.9</c:v>
                </c:pt>
                <c:pt idx="5">
                  <c:v>111.9</c:v>
                </c:pt>
                <c:pt idx="6">
                  <c:v>113.8</c:v>
                </c:pt>
                <c:pt idx="7">
                  <c:v>114.3</c:v>
                </c:pt>
                <c:pt idx="8" formatCode="General">
                  <c:v>114.7</c:v>
                </c:pt>
                <c:pt idx="9" formatCode="General">
                  <c:v>114.9</c:v>
                </c:pt>
                <c:pt idx="10" formatCode="General">
                  <c:v>115.4</c:v>
                </c:pt>
                <c:pt idx="11" formatCode="General">
                  <c:v>115.5</c:v>
                </c:pt>
                <c:pt idx="12" formatCode="General">
                  <c:v>115.8</c:v>
                </c:pt>
                <c:pt idx="13" formatCode="General">
                  <c:v>115.7</c:v>
                </c:pt>
                <c:pt idx="14" formatCode="General">
                  <c:v>115.8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63-4D8E-8DD6-D1A53F5F3F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7485728"/>
        <c:axId val="247482928"/>
      </c:barChart>
      <c:lineChart>
        <c:grouping val="standard"/>
        <c:varyColors val="0"/>
        <c:ser>
          <c:idx val="1"/>
          <c:order val="1"/>
          <c:tx>
            <c:strRef>
              <c:f>BI!$C$6</c:f>
              <c:strCache>
                <c:ptCount val="1"/>
                <c:pt idx="0">
                  <c:v>Year-on-Year</c:v>
                </c:pt>
              </c:strCache>
            </c:strRef>
          </c:tx>
          <c:spPr>
            <a:ln w="28575" cap="rnd" cmpd="sng" algn="ctr">
              <a:solidFill>
                <a:srgbClr val="8064A2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1.5370485293706196E-2"/>
                  <c:y val="-7.8476105261791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63-4D8E-8DD6-D1A53F5F3FF1}"/>
                </c:ext>
              </c:extLst>
            </c:dLbl>
            <c:dLbl>
              <c:idx val="14"/>
              <c:layout>
                <c:manualLayout>
                  <c:x val="-1.5370485293706328E-2"/>
                  <c:y val="-2.6418870146052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F6-415F-B47A-5FB7426274BC}"/>
                </c:ext>
              </c:extLst>
            </c:dLbl>
            <c:numFmt formatCode="#,##0.0" sourceLinked="0"/>
            <c:spPr>
              <a:solidFill>
                <a:srgbClr val="604A7B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BI!$DX$3:$EL$4</c:f>
              <c:multiLvlStrCache>
                <c:ptCount val="15"/>
                <c:lvl>
                  <c:pt idx="0">
                    <c:v>Q1 </c:v>
                  </c:pt>
                  <c:pt idx="1">
                    <c:v>Q2 </c:v>
                  </c:pt>
                  <c:pt idx="2">
                    <c:v>Q3 </c:v>
                  </c:pt>
                  <c:pt idx="3">
                    <c:v>Q4 </c:v>
                  </c:pt>
                  <c:pt idx="4">
                    <c:v>Q1 </c:v>
                  </c:pt>
                  <c:pt idx="5">
                    <c:v>Q2 </c:v>
                  </c:pt>
                  <c:pt idx="6">
                    <c:v>Q3 </c:v>
                  </c:pt>
                  <c:pt idx="7">
                    <c:v>Q4 </c:v>
                  </c:pt>
                  <c:pt idx="8">
                    <c:v>Q1 </c:v>
                  </c:pt>
                  <c:pt idx="9">
                    <c:v>Q2 </c:v>
                  </c:pt>
                  <c:pt idx="10">
                    <c:v>Q3</c:v>
                  </c:pt>
                  <c:pt idx="11">
                    <c:v>Q4 </c:v>
                  </c:pt>
                  <c:pt idx="12">
                    <c:v>Q1</c:v>
                  </c:pt>
                  <c:pt idx="13">
                    <c:v>Q2 </c:v>
                  </c:pt>
                  <c:pt idx="14">
                    <c:v>Q3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  <c:pt idx="8">
                    <c:v>2023</c:v>
                  </c:pt>
                  <c:pt idx="12">
                    <c:v>2024</c:v>
                  </c:pt>
                </c:lvl>
              </c:multiLvlStrCache>
            </c:multiLvlStrRef>
          </c:cat>
          <c:val>
            <c:numRef>
              <c:f>BI!$DX$6:$EL$6</c:f>
              <c:numCache>
                <c:formatCode>General</c:formatCode>
                <c:ptCount val="15"/>
                <c:pt idx="0">
                  <c:v>0.4</c:v>
                </c:pt>
                <c:pt idx="1">
                  <c:v>0.3</c:v>
                </c:pt>
                <c:pt idx="2" formatCode="0.0">
                  <c:v>0.2</c:v>
                </c:pt>
                <c:pt idx="3">
                  <c:v>0.5</c:v>
                </c:pt>
                <c:pt idx="4">
                  <c:v>0.6</c:v>
                </c:pt>
                <c:pt idx="5">
                  <c:v>1.5</c:v>
                </c:pt>
                <c:pt idx="6" formatCode="0.0">
                  <c:v>3</c:v>
                </c:pt>
                <c:pt idx="7" formatCode="0.0">
                  <c:v>3.3</c:v>
                </c:pt>
                <c:pt idx="8">
                  <c:v>3.4</c:v>
                </c:pt>
                <c:pt idx="9">
                  <c:v>2.7</c:v>
                </c:pt>
                <c:pt idx="10">
                  <c:v>1.4</c:v>
                </c:pt>
                <c:pt idx="11">
                  <c:v>1</c:v>
                </c:pt>
                <c:pt idx="12">
                  <c:v>1</c:v>
                </c:pt>
                <c:pt idx="13">
                  <c:v>0.7</c:v>
                </c:pt>
                <c:pt idx="14">
                  <c:v>0.3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463-4D8E-8DD6-D1A53F5F3FF1}"/>
            </c:ext>
          </c:extLst>
        </c:ser>
        <c:ser>
          <c:idx val="2"/>
          <c:order val="2"/>
          <c:tx>
            <c:strRef>
              <c:f>BI!$C$7</c:f>
              <c:strCache>
                <c:ptCount val="1"/>
                <c:pt idx="0">
                  <c:v>Quater-on-Quarter</c:v>
                </c:pt>
              </c:strCache>
            </c:strRef>
          </c:tx>
          <c:spPr>
            <a:ln w="28575" cap="rnd" cmpd="sng" algn="ctr">
              <a:solidFill>
                <a:srgbClr val="F79646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4-4463-4D8E-8DD6-D1A53F5F3FF1}"/>
              </c:ext>
            </c:extLst>
          </c:dPt>
          <c:dLbls>
            <c:dLbl>
              <c:idx val="13"/>
              <c:layout>
                <c:manualLayout>
                  <c:x val="-1.80829238749485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63-4D8E-8DD6-D1A53F5F3FF1}"/>
                </c:ext>
              </c:extLst>
            </c:dLbl>
            <c:dLbl>
              <c:idx val="14"/>
              <c:layout>
                <c:manualLayout>
                  <c:x val="-1.4466339099958772E-2"/>
                  <c:y val="1.8870621532894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F6-415F-B47A-5FB7426274BC}"/>
                </c:ext>
              </c:extLst>
            </c:dLbl>
            <c:spPr>
              <a:solidFill>
                <a:srgbClr val="F7964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BI!$DX$3:$EL$4</c:f>
              <c:multiLvlStrCache>
                <c:ptCount val="15"/>
                <c:lvl>
                  <c:pt idx="0">
                    <c:v>Q1 </c:v>
                  </c:pt>
                  <c:pt idx="1">
                    <c:v>Q2 </c:v>
                  </c:pt>
                  <c:pt idx="2">
                    <c:v>Q3 </c:v>
                  </c:pt>
                  <c:pt idx="3">
                    <c:v>Q4 </c:v>
                  </c:pt>
                  <c:pt idx="4">
                    <c:v>Q1 </c:v>
                  </c:pt>
                  <c:pt idx="5">
                    <c:v>Q2 </c:v>
                  </c:pt>
                  <c:pt idx="6">
                    <c:v>Q3 </c:v>
                  </c:pt>
                  <c:pt idx="7">
                    <c:v>Q4 </c:v>
                  </c:pt>
                  <c:pt idx="8">
                    <c:v>Q1 </c:v>
                  </c:pt>
                  <c:pt idx="9">
                    <c:v>Q2 </c:v>
                  </c:pt>
                  <c:pt idx="10">
                    <c:v>Q3</c:v>
                  </c:pt>
                  <c:pt idx="11">
                    <c:v>Q4 </c:v>
                  </c:pt>
                  <c:pt idx="12">
                    <c:v>Q1</c:v>
                  </c:pt>
                  <c:pt idx="13">
                    <c:v>Q2 </c:v>
                  </c:pt>
                  <c:pt idx="14">
                    <c:v>Q3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  <c:pt idx="8">
                    <c:v>2023</c:v>
                  </c:pt>
                  <c:pt idx="12">
                    <c:v>2024</c:v>
                  </c:pt>
                </c:lvl>
              </c:multiLvlStrCache>
            </c:multiLvlStrRef>
          </c:cat>
          <c:val>
            <c:numRef>
              <c:f>BM!$DX$7:$EL$7</c:f>
              <c:numCache>
                <c:formatCode>General</c:formatCode>
                <c:ptCount val="15"/>
                <c:pt idx="0">
                  <c:v>0.1</c:v>
                </c:pt>
                <c:pt idx="1">
                  <c:v>0.1</c:v>
                </c:pt>
                <c:pt idx="2" formatCode="0.0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0.9</c:v>
                </c:pt>
                <c:pt idx="6" formatCode="0.0">
                  <c:v>1.7</c:v>
                </c:pt>
                <c:pt idx="7" formatCode="0.0">
                  <c:v>0.4</c:v>
                </c:pt>
                <c:pt idx="8">
                  <c:v>0.3</c:v>
                </c:pt>
                <c:pt idx="9">
                  <c:v>0.2</c:v>
                </c:pt>
                <c:pt idx="10">
                  <c:v>0.4</c:v>
                </c:pt>
                <c:pt idx="11">
                  <c:v>0.1</c:v>
                </c:pt>
                <c:pt idx="12">
                  <c:v>0.3</c:v>
                </c:pt>
                <c:pt idx="13">
                  <c:v>-0.1</c:v>
                </c:pt>
                <c:pt idx="14">
                  <c:v>0.1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4463-4D8E-8DD6-D1A53F5F3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480128"/>
        <c:axId val="247486288"/>
      </c:lineChart>
      <c:catAx>
        <c:axId val="24748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7482928"/>
        <c:crosses val="autoZero"/>
        <c:auto val="1"/>
        <c:lblAlgn val="ctr"/>
        <c:lblOffset val="100"/>
        <c:noMultiLvlLbl val="0"/>
      </c:catAx>
      <c:valAx>
        <c:axId val="247482928"/>
        <c:scaling>
          <c:orientation val="minMax"/>
          <c:max val="120"/>
          <c:min val="100"/>
        </c:scaling>
        <c:delete val="0"/>
        <c:axPos val="l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7485728"/>
        <c:crosses val="autoZero"/>
        <c:crossBetween val="between"/>
        <c:majorUnit val="5"/>
      </c:valAx>
      <c:valAx>
        <c:axId val="247486288"/>
        <c:scaling>
          <c:orientation val="minMax"/>
          <c:max val="3.5"/>
          <c:min val="-0.5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7480128"/>
        <c:crosses val="max"/>
        <c:crossBetween val="between"/>
        <c:majorUnit val="1"/>
      </c:valAx>
      <c:catAx>
        <c:axId val="247480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7486288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61259051339912"/>
          <c:y val="0.93681848453158811"/>
          <c:w val="0.83093321896975447"/>
          <c:h val="6.1686070261437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>
        <a:alpha val="10000"/>
      </a:sysClr>
    </a:solidFill>
    <a:ln w="9525" cap="flat" cmpd="sng" algn="ctr">
      <a:noFill/>
      <a:prstDash val="solid"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0.18487</cdr:x>
      <cdr:y>0.00776</cdr:y>
    </cdr:from>
    <cdr:to>
      <cdr:x>0.82797</cdr:x>
      <cdr:y>0.1073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1318889" y="15284"/>
          <a:ext cx="4588024" cy="1961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algn="l" defTabSz="963962" rtl="0" eaLnBrk="0" fontAlgn="base" hangingPunct="0">
            <a:spcBef>
              <a:spcPct val="0"/>
            </a:spcBef>
            <a:spcAft>
              <a:spcPct val="0"/>
            </a:spcAft>
            <a:defRPr sz="1919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80893" indent="-20309" algn="l" defTabSz="963962" rtl="0" eaLnBrk="0" fontAlgn="base" hangingPunct="0">
            <a:spcBef>
              <a:spcPct val="0"/>
            </a:spcBef>
            <a:spcAft>
              <a:spcPct val="0"/>
            </a:spcAft>
            <a:defRPr sz="1919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63962" indent="-42795" algn="l" defTabSz="963962" rtl="0" eaLnBrk="0" fontAlgn="base" hangingPunct="0">
            <a:spcBef>
              <a:spcPct val="0"/>
            </a:spcBef>
            <a:spcAft>
              <a:spcPct val="0"/>
            </a:spcAft>
            <a:defRPr sz="1919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447031" indent="-65280" algn="l" defTabSz="963962" rtl="0" eaLnBrk="0" fontAlgn="base" hangingPunct="0">
            <a:spcBef>
              <a:spcPct val="0"/>
            </a:spcBef>
            <a:spcAft>
              <a:spcPct val="0"/>
            </a:spcAft>
            <a:defRPr sz="1919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928649" indent="-86314" algn="l" defTabSz="963962" rtl="0" eaLnBrk="0" fontAlgn="base" hangingPunct="0">
            <a:spcBef>
              <a:spcPct val="0"/>
            </a:spcBef>
            <a:spcAft>
              <a:spcPct val="0"/>
            </a:spcAft>
            <a:defRPr sz="1919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1044473" algn="l" defTabSz="417789" rtl="0" eaLnBrk="1" latinLnBrk="0" hangingPunct="1">
            <a:defRPr sz="1919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1253368" algn="l" defTabSz="417789" rtl="0" eaLnBrk="1" latinLnBrk="0" hangingPunct="1">
            <a:defRPr sz="1919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1462263" algn="l" defTabSz="417789" rtl="0" eaLnBrk="1" latinLnBrk="0" hangingPunct="1">
            <a:defRPr sz="1919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1671157" algn="l" defTabSz="417789" rtl="0" eaLnBrk="1" latinLnBrk="0" hangingPunct="1">
            <a:defRPr sz="1919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 eaLnBrk="1" latinLnBrk="0" hangingPunct="1"/>
          <a:r>
            <a:rPr lang="en-MY" sz="1400" b="1" u="sng" dirty="0">
              <a:solidFill>
                <a:schemeClr val="dk1"/>
              </a:solidFill>
              <a:effectLst/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rPr>
            <a:t>SPPI</a:t>
          </a:r>
          <a:r>
            <a:rPr lang="en-MY" sz="1400" b="1" u="sng" baseline="0" dirty="0">
              <a:solidFill>
                <a:schemeClr val="dk1"/>
              </a:solidFill>
              <a:effectLst/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rPr>
            <a:t> Q1 2021 </a:t>
          </a:r>
          <a:r>
            <a:rPr lang="en-MY" sz="1400" b="1" u="sng" baseline="0">
              <a:solidFill>
                <a:schemeClr val="dk1"/>
              </a:solidFill>
              <a:effectLst/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rPr>
            <a:t>– Q3 </a:t>
          </a:r>
          <a:r>
            <a:rPr lang="en-MY" sz="1400" b="1" u="sng" baseline="0" dirty="0">
              <a:solidFill>
                <a:schemeClr val="dk1"/>
              </a:solidFill>
              <a:effectLst/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rPr>
            <a:t>2024</a:t>
          </a:r>
          <a:endParaRPr lang="en-MY" sz="1400" b="1" u="sng" dirty="0">
            <a:effectLst/>
            <a:latin typeface="Arial" panose="020B0604020202020204" pitchFamily="34" charset="0"/>
            <a:ea typeface="Tahoma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0.01256</cdr:x>
      <cdr:y>0.01189</cdr:y>
    </cdr:from>
    <cdr:to>
      <cdr:x>0.08431</cdr:x>
      <cdr:y>0.08963</cdr:y>
    </cdr:to>
    <cdr:sp macro="" textlink="">
      <cdr:nvSpPr>
        <cdr:cNvPr id="2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6423" y="40004"/>
          <a:ext cx="1007829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957816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78908" algn="l" defTabSz="957816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57816" algn="l" defTabSz="957816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36724" algn="l" defTabSz="957816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15631" algn="l" defTabSz="957816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94539" algn="l" defTabSz="957816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73447" algn="l" defTabSz="957816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52355" algn="l" defTabSz="957816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31263" algn="l" defTabSz="957816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MY" sz="1100" b="1" dirty="0">
              <a:latin typeface="Arial" panose="020B0604020202020204" pitchFamily="34" charset="0"/>
              <a:cs typeface="Arial" panose="020B0604020202020204" pitchFamily="34" charset="0"/>
            </a:rPr>
            <a:t>Index</a:t>
          </a:r>
          <a:endParaRPr lang="en-MY" sz="9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0.94877</cdr:x>
      <cdr:y>0.01189</cdr:y>
    </cdr:from>
    <cdr:to>
      <cdr:x>0.99989</cdr:x>
      <cdr:y>0.08963</cdr:y>
    </cdr:to>
    <cdr:sp macro="" textlink="">
      <cdr:nvSpPr>
        <cdr:cNvPr id="4" name="Rectangl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326804" y="40003"/>
          <a:ext cx="718052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MY" sz="1100" b="1" dirty="0">
              <a:latin typeface="Arial" panose="020B0604020202020204" pitchFamily="34" charset="0"/>
              <a:cs typeface="Arial" panose="020B0604020202020204" pitchFamily="34" charset="0"/>
            </a:rPr>
            <a:t>(%)</a:t>
          </a:r>
          <a:endParaRPr lang="en-MY" sz="11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0.01538</cdr:x>
      <cdr:y>0.73179</cdr:y>
    </cdr:from>
    <cdr:to>
      <cdr:x>0.04805</cdr:x>
      <cdr:y>0.80374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28BB19AD-7664-4B7C-A889-58DFF5E20F35}"/>
            </a:ext>
          </a:extLst>
        </cdr:cNvPr>
        <cdr:cNvSpPr txBox="1"/>
      </cdr:nvSpPr>
      <cdr:spPr>
        <a:xfrm xmlns:a="http://schemas.openxmlformats.org/drawingml/2006/main">
          <a:off x="216021" y="2368535"/>
          <a:ext cx="458963" cy="2328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1845716" rtl="0" eaLnBrk="1" latinLnBrk="0" hangingPunct="1">
            <a:defRPr sz="363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922858" algn="l" defTabSz="1845716" rtl="0" eaLnBrk="1" latinLnBrk="0" hangingPunct="1">
            <a:defRPr sz="363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845716" algn="l" defTabSz="1845716" rtl="0" eaLnBrk="1" latinLnBrk="0" hangingPunct="1">
            <a:defRPr sz="363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768575" algn="l" defTabSz="1845716" rtl="0" eaLnBrk="1" latinLnBrk="0" hangingPunct="1">
            <a:defRPr sz="363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691433" algn="l" defTabSz="1845716" rtl="0" eaLnBrk="1" latinLnBrk="0" hangingPunct="1">
            <a:defRPr sz="363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614291" algn="l" defTabSz="1845716" rtl="0" eaLnBrk="1" latinLnBrk="0" hangingPunct="1">
            <a:defRPr sz="363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5537149" algn="l" defTabSz="1845716" rtl="0" eaLnBrk="1" latinLnBrk="0" hangingPunct="1">
            <a:defRPr sz="363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6460007" algn="l" defTabSz="1845716" rtl="0" eaLnBrk="1" latinLnBrk="0" hangingPunct="1">
            <a:defRPr sz="363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7382866" algn="l" defTabSz="1845716" rtl="0" eaLnBrk="1" latinLnBrk="0" hangingPunct="1">
            <a:defRPr sz="363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MY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0.0</a:t>
          </a:r>
        </a:p>
      </cdr:txBody>
    </cdr:sp>
  </cdr:relSizeAnchor>
  <cdr:relSizeAnchor xmlns:cdr="http://schemas.openxmlformats.org/drawingml/2006/chartDrawing">
    <cdr:from>
      <cdr:x>0.04562</cdr:x>
      <cdr:y>0.67552</cdr:y>
    </cdr:from>
    <cdr:to>
      <cdr:x>0.05601</cdr:x>
      <cdr:y>0.74748</cdr:y>
    </cdr:to>
    <cdr:pic>
      <cdr:nvPicPr>
        <cdr:cNvPr id="7" name="Picture 6">
          <a:extLst xmlns:a="http://schemas.openxmlformats.org/drawingml/2006/main">
            <a:ext uri="{FF2B5EF4-FFF2-40B4-BE49-F238E27FC236}">
              <a16:creationId xmlns:a16="http://schemas.microsoft.com/office/drawing/2014/main" id="{959205AC-5977-422E-8A7E-E130A55CC90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clrChange>
            <a:clrFrom>
              <a:srgbClr val="FFFFFF"/>
            </a:clrFrom>
            <a:clrTo>
              <a:srgbClr val="FFFFFF">
                <a:alpha val="0"/>
              </a:srgbClr>
            </a:clrTo>
          </a:clrChange>
          <a:duotone>
            <a:prstClr val="black"/>
            <a:schemeClr val="tx1">
              <a:tint val="45000"/>
              <a:satMod val="400000"/>
            </a:schemeClr>
          </a:duotone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saturation sat="660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40795" y="2186439"/>
          <a:ext cx="145948" cy="2328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2C4CD-A447-4740-8438-2F820D61DEB8}" type="datetimeFigureOut">
              <a:rPr lang="en-MY" smtClean="0"/>
              <a:t>5/11/2024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1233488"/>
            <a:ext cx="2360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A603F-C7A0-446D-ADB8-2318870A280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9322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989" y="3240303"/>
            <a:ext cx="11933873" cy="6893090"/>
          </a:xfrm>
        </p:spPr>
        <p:txBody>
          <a:bodyPr anchor="b"/>
          <a:lstStyle>
            <a:lvl1pPr algn="ctr">
              <a:defRPr sz="92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4981" y="10399217"/>
            <a:ext cx="10529888" cy="4780246"/>
          </a:xfrm>
        </p:spPr>
        <p:txBody>
          <a:bodyPr/>
          <a:lstStyle>
            <a:lvl1pPr marL="0" indent="0" algn="ctr">
              <a:buNone/>
              <a:defRPr sz="3685"/>
            </a:lvl1pPr>
            <a:lvl2pPr marL="701985" indent="0" algn="ctr">
              <a:buNone/>
              <a:defRPr sz="3071"/>
            </a:lvl2pPr>
            <a:lvl3pPr marL="1403970" indent="0" algn="ctr">
              <a:buNone/>
              <a:defRPr sz="2764"/>
            </a:lvl3pPr>
            <a:lvl4pPr marL="2105955" indent="0" algn="ctr">
              <a:buNone/>
              <a:defRPr sz="2457"/>
            </a:lvl4pPr>
            <a:lvl5pPr marL="2807940" indent="0" algn="ctr">
              <a:buNone/>
              <a:defRPr sz="2457"/>
            </a:lvl5pPr>
            <a:lvl6pPr marL="3509924" indent="0" algn="ctr">
              <a:buNone/>
              <a:defRPr sz="2457"/>
            </a:lvl6pPr>
            <a:lvl7pPr marL="4211909" indent="0" algn="ctr">
              <a:buNone/>
              <a:defRPr sz="2457"/>
            </a:lvl7pPr>
            <a:lvl8pPr marL="4913894" indent="0" algn="ctr">
              <a:buNone/>
              <a:defRPr sz="2457"/>
            </a:lvl8pPr>
            <a:lvl9pPr marL="5615879" indent="0" algn="ctr">
              <a:buNone/>
              <a:defRPr sz="245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5/11/2024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311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5/11/2024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109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7268" y="1054129"/>
            <a:ext cx="3027343" cy="167789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5240" y="1054129"/>
            <a:ext cx="8906530" cy="167789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5/11/2024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094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5/11/2024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3973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928" y="4936081"/>
            <a:ext cx="12109371" cy="8235957"/>
          </a:xfrm>
        </p:spPr>
        <p:txBody>
          <a:bodyPr anchor="b"/>
          <a:lstStyle>
            <a:lvl1pPr>
              <a:defRPr sz="92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7928" y="13249954"/>
            <a:ext cx="12109371" cy="4331095"/>
          </a:xfrm>
        </p:spPr>
        <p:txBody>
          <a:bodyPr/>
          <a:lstStyle>
            <a:lvl1pPr marL="0" indent="0">
              <a:buNone/>
              <a:defRPr sz="3685">
                <a:solidFill>
                  <a:schemeClr val="tx1"/>
                </a:solidFill>
              </a:defRPr>
            </a:lvl1pPr>
            <a:lvl2pPr marL="701985" indent="0">
              <a:buNone/>
              <a:defRPr sz="3071">
                <a:solidFill>
                  <a:schemeClr val="tx1">
                    <a:tint val="75000"/>
                  </a:schemeClr>
                </a:solidFill>
              </a:defRPr>
            </a:lvl2pPr>
            <a:lvl3pPr marL="1403970" indent="0">
              <a:buNone/>
              <a:defRPr sz="2764">
                <a:solidFill>
                  <a:schemeClr val="tx1">
                    <a:tint val="75000"/>
                  </a:schemeClr>
                </a:solidFill>
              </a:defRPr>
            </a:lvl3pPr>
            <a:lvl4pPr marL="2105955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4pPr>
            <a:lvl5pPr marL="280794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5pPr>
            <a:lvl6pPr marL="3509924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6pPr>
            <a:lvl7pPr marL="4211909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7pPr>
            <a:lvl8pPr marL="4913894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8pPr>
            <a:lvl9pPr marL="5615879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5/11/2024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072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40" y="5270647"/>
            <a:ext cx="5966936" cy="12562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7674" y="5270647"/>
            <a:ext cx="5966936" cy="12562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5/11/2024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060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1054134"/>
            <a:ext cx="12109371" cy="3826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070" y="4853580"/>
            <a:ext cx="5939514" cy="2378664"/>
          </a:xfrm>
        </p:spPr>
        <p:txBody>
          <a:bodyPr anchor="b"/>
          <a:lstStyle>
            <a:lvl1pPr marL="0" indent="0">
              <a:buNone/>
              <a:defRPr sz="3685" b="1"/>
            </a:lvl1pPr>
            <a:lvl2pPr marL="701985" indent="0">
              <a:buNone/>
              <a:defRPr sz="3071" b="1"/>
            </a:lvl2pPr>
            <a:lvl3pPr marL="1403970" indent="0">
              <a:buNone/>
              <a:defRPr sz="2764" b="1"/>
            </a:lvl3pPr>
            <a:lvl4pPr marL="2105955" indent="0">
              <a:buNone/>
              <a:defRPr sz="2457" b="1"/>
            </a:lvl4pPr>
            <a:lvl5pPr marL="2807940" indent="0">
              <a:buNone/>
              <a:defRPr sz="2457" b="1"/>
            </a:lvl5pPr>
            <a:lvl6pPr marL="3509924" indent="0">
              <a:buNone/>
              <a:defRPr sz="2457" b="1"/>
            </a:lvl6pPr>
            <a:lvl7pPr marL="4211909" indent="0">
              <a:buNone/>
              <a:defRPr sz="2457" b="1"/>
            </a:lvl7pPr>
            <a:lvl8pPr marL="4913894" indent="0">
              <a:buNone/>
              <a:defRPr sz="2457" b="1"/>
            </a:lvl8pPr>
            <a:lvl9pPr marL="5615879" indent="0">
              <a:buNone/>
              <a:defRPr sz="2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7070" y="7232244"/>
            <a:ext cx="5939514" cy="10637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675" y="4853580"/>
            <a:ext cx="5968765" cy="2378664"/>
          </a:xfrm>
        </p:spPr>
        <p:txBody>
          <a:bodyPr anchor="b"/>
          <a:lstStyle>
            <a:lvl1pPr marL="0" indent="0">
              <a:buNone/>
              <a:defRPr sz="3685" b="1"/>
            </a:lvl1pPr>
            <a:lvl2pPr marL="701985" indent="0">
              <a:buNone/>
              <a:defRPr sz="3071" b="1"/>
            </a:lvl2pPr>
            <a:lvl3pPr marL="1403970" indent="0">
              <a:buNone/>
              <a:defRPr sz="2764" b="1"/>
            </a:lvl3pPr>
            <a:lvl4pPr marL="2105955" indent="0">
              <a:buNone/>
              <a:defRPr sz="2457" b="1"/>
            </a:lvl4pPr>
            <a:lvl5pPr marL="2807940" indent="0">
              <a:buNone/>
              <a:defRPr sz="2457" b="1"/>
            </a:lvl5pPr>
            <a:lvl6pPr marL="3509924" indent="0">
              <a:buNone/>
              <a:defRPr sz="2457" b="1"/>
            </a:lvl6pPr>
            <a:lvl7pPr marL="4211909" indent="0">
              <a:buNone/>
              <a:defRPr sz="2457" b="1"/>
            </a:lvl7pPr>
            <a:lvl8pPr marL="4913894" indent="0">
              <a:buNone/>
              <a:defRPr sz="2457" b="1"/>
            </a:lvl8pPr>
            <a:lvl9pPr marL="5615879" indent="0">
              <a:buNone/>
              <a:defRPr sz="2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675" y="7232244"/>
            <a:ext cx="5968765" cy="10637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5/11/2024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111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5/11/2024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539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5/11/2024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09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1319953"/>
            <a:ext cx="4528217" cy="4619837"/>
          </a:xfrm>
        </p:spPr>
        <p:txBody>
          <a:bodyPr anchor="b"/>
          <a:lstStyle>
            <a:lvl1pPr>
              <a:defRPr sz="49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8765" y="2850737"/>
            <a:ext cx="7107674" cy="14070336"/>
          </a:xfrm>
        </p:spPr>
        <p:txBody>
          <a:bodyPr/>
          <a:lstStyle>
            <a:lvl1pPr>
              <a:defRPr sz="4913"/>
            </a:lvl1pPr>
            <a:lvl2pPr>
              <a:defRPr sz="4299"/>
            </a:lvl2pPr>
            <a:lvl3pPr>
              <a:defRPr sz="3685"/>
            </a:lvl3pPr>
            <a:lvl4pPr>
              <a:defRPr sz="3071"/>
            </a:lvl4pPr>
            <a:lvl5pPr>
              <a:defRPr sz="3071"/>
            </a:lvl5pPr>
            <a:lvl6pPr>
              <a:defRPr sz="3071"/>
            </a:lvl6pPr>
            <a:lvl7pPr>
              <a:defRPr sz="3071"/>
            </a:lvl7pPr>
            <a:lvl8pPr>
              <a:defRPr sz="3071"/>
            </a:lvl8pPr>
            <a:lvl9pPr>
              <a:defRPr sz="30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068" y="5939790"/>
            <a:ext cx="4528217" cy="11004196"/>
          </a:xfrm>
        </p:spPr>
        <p:txBody>
          <a:bodyPr/>
          <a:lstStyle>
            <a:lvl1pPr marL="0" indent="0">
              <a:buNone/>
              <a:defRPr sz="2457"/>
            </a:lvl1pPr>
            <a:lvl2pPr marL="701985" indent="0">
              <a:buNone/>
              <a:defRPr sz="2150"/>
            </a:lvl2pPr>
            <a:lvl3pPr marL="1403970" indent="0">
              <a:buNone/>
              <a:defRPr sz="1842"/>
            </a:lvl3pPr>
            <a:lvl4pPr marL="2105955" indent="0">
              <a:buNone/>
              <a:defRPr sz="1535"/>
            </a:lvl4pPr>
            <a:lvl5pPr marL="2807940" indent="0">
              <a:buNone/>
              <a:defRPr sz="1535"/>
            </a:lvl5pPr>
            <a:lvl6pPr marL="3509924" indent="0">
              <a:buNone/>
              <a:defRPr sz="1535"/>
            </a:lvl6pPr>
            <a:lvl7pPr marL="4211909" indent="0">
              <a:buNone/>
              <a:defRPr sz="1535"/>
            </a:lvl7pPr>
            <a:lvl8pPr marL="4913894" indent="0">
              <a:buNone/>
              <a:defRPr sz="1535"/>
            </a:lvl8pPr>
            <a:lvl9pPr marL="5615879" indent="0">
              <a:buNone/>
              <a:defRPr sz="15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5/11/2024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655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1319953"/>
            <a:ext cx="4528217" cy="4619837"/>
          </a:xfrm>
        </p:spPr>
        <p:txBody>
          <a:bodyPr anchor="b"/>
          <a:lstStyle>
            <a:lvl1pPr>
              <a:defRPr sz="49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68765" y="2850737"/>
            <a:ext cx="7107674" cy="14070336"/>
          </a:xfrm>
        </p:spPr>
        <p:txBody>
          <a:bodyPr anchor="t"/>
          <a:lstStyle>
            <a:lvl1pPr marL="0" indent="0">
              <a:buNone/>
              <a:defRPr sz="4913"/>
            </a:lvl1pPr>
            <a:lvl2pPr marL="701985" indent="0">
              <a:buNone/>
              <a:defRPr sz="4299"/>
            </a:lvl2pPr>
            <a:lvl3pPr marL="1403970" indent="0">
              <a:buNone/>
              <a:defRPr sz="3685"/>
            </a:lvl3pPr>
            <a:lvl4pPr marL="2105955" indent="0">
              <a:buNone/>
              <a:defRPr sz="3071"/>
            </a:lvl4pPr>
            <a:lvl5pPr marL="2807940" indent="0">
              <a:buNone/>
              <a:defRPr sz="3071"/>
            </a:lvl5pPr>
            <a:lvl6pPr marL="3509924" indent="0">
              <a:buNone/>
              <a:defRPr sz="3071"/>
            </a:lvl6pPr>
            <a:lvl7pPr marL="4211909" indent="0">
              <a:buNone/>
              <a:defRPr sz="3071"/>
            </a:lvl7pPr>
            <a:lvl8pPr marL="4913894" indent="0">
              <a:buNone/>
              <a:defRPr sz="3071"/>
            </a:lvl8pPr>
            <a:lvl9pPr marL="5615879" indent="0">
              <a:buNone/>
              <a:defRPr sz="307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068" y="5939790"/>
            <a:ext cx="4528217" cy="11004196"/>
          </a:xfrm>
        </p:spPr>
        <p:txBody>
          <a:bodyPr/>
          <a:lstStyle>
            <a:lvl1pPr marL="0" indent="0">
              <a:buNone/>
              <a:defRPr sz="2457"/>
            </a:lvl1pPr>
            <a:lvl2pPr marL="701985" indent="0">
              <a:buNone/>
              <a:defRPr sz="2150"/>
            </a:lvl2pPr>
            <a:lvl3pPr marL="1403970" indent="0">
              <a:buNone/>
              <a:defRPr sz="1842"/>
            </a:lvl3pPr>
            <a:lvl4pPr marL="2105955" indent="0">
              <a:buNone/>
              <a:defRPr sz="1535"/>
            </a:lvl4pPr>
            <a:lvl5pPr marL="2807940" indent="0">
              <a:buNone/>
              <a:defRPr sz="1535"/>
            </a:lvl5pPr>
            <a:lvl6pPr marL="3509924" indent="0">
              <a:buNone/>
              <a:defRPr sz="1535"/>
            </a:lvl6pPr>
            <a:lvl7pPr marL="4211909" indent="0">
              <a:buNone/>
              <a:defRPr sz="1535"/>
            </a:lvl7pPr>
            <a:lvl8pPr marL="4913894" indent="0">
              <a:buNone/>
              <a:defRPr sz="1535"/>
            </a:lvl8pPr>
            <a:lvl9pPr marL="5615879" indent="0">
              <a:buNone/>
              <a:defRPr sz="15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5/11/2024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60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240" y="1054134"/>
            <a:ext cx="12109371" cy="3826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240" y="5270647"/>
            <a:ext cx="12109371" cy="1256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5240" y="18351022"/>
            <a:ext cx="3158966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B8B76-F61F-4575-9342-EF07770A86FF}" type="datetimeFigureOut">
              <a:rPr lang="en-MY" smtClean="0"/>
              <a:t>5/11/2024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50701" y="18351022"/>
            <a:ext cx="4738449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5644" y="18351022"/>
            <a:ext cx="3158966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0937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03970" rtl="0" eaLnBrk="1" latinLnBrk="0" hangingPunct="1">
        <a:lnSpc>
          <a:spcPct val="90000"/>
        </a:lnSpc>
        <a:spcBef>
          <a:spcPct val="0"/>
        </a:spcBef>
        <a:buNone/>
        <a:defRPr sz="67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992" indent="-350992" algn="l" defTabSz="140397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105297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2pPr>
      <a:lvl3pPr marL="1754962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3071" kern="1200">
          <a:solidFill>
            <a:schemeClr val="tx1"/>
          </a:solidFill>
          <a:latin typeface="+mn-lt"/>
          <a:ea typeface="+mn-ea"/>
          <a:cs typeface="+mn-cs"/>
        </a:defRPr>
      </a:lvl3pPr>
      <a:lvl4pPr marL="245694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4pPr>
      <a:lvl5pPr marL="3158932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5pPr>
      <a:lvl6pPr marL="386091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6pPr>
      <a:lvl7pPr marL="4562902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7pPr>
      <a:lvl8pPr marL="526488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8pPr>
      <a:lvl9pPr marL="5966871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701985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403970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3pPr>
      <a:lvl4pPr marL="2105955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4pPr>
      <a:lvl5pPr marL="2807940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5pPr>
      <a:lvl6pPr marL="3509924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6pPr>
      <a:lvl7pPr marL="4211909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7pPr>
      <a:lvl8pPr marL="4913894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8pPr>
      <a:lvl9pPr marL="5615879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50F99E8-C18F-4F9D-ADC7-C9BA837FD0D6}"/>
              </a:ext>
            </a:extLst>
          </p:cNvPr>
          <p:cNvGrpSpPr/>
          <p:nvPr/>
        </p:nvGrpSpPr>
        <p:grpSpPr>
          <a:xfrm>
            <a:off x="750" y="2546660"/>
            <a:ext cx="14082616" cy="12641459"/>
            <a:chOff x="-96416" y="2546660"/>
            <a:chExt cx="14160352" cy="1264145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D807385-C8B9-4883-89DE-04531E30B22A}"/>
                </a:ext>
              </a:extLst>
            </p:cNvPr>
            <p:cNvSpPr/>
            <p:nvPr/>
          </p:nvSpPr>
          <p:spPr>
            <a:xfrm>
              <a:off x="-76765" y="2546660"/>
              <a:ext cx="14082616" cy="12355169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308C04D-E9D9-47AD-A3FF-C71FF8010101}"/>
                </a:ext>
              </a:extLst>
            </p:cNvPr>
            <p:cNvGrpSpPr/>
            <p:nvPr/>
          </p:nvGrpSpPr>
          <p:grpSpPr>
            <a:xfrm>
              <a:off x="-96416" y="14689499"/>
              <a:ext cx="14160352" cy="498620"/>
              <a:chOff x="-96416" y="14689499"/>
              <a:chExt cx="14160352" cy="4986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7DCEA4-5347-4D2E-9332-8E7044D04711}"/>
                  </a:ext>
                </a:extLst>
              </p:cNvPr>
              <p:cNvSpPr/>
              <p:nvPr/>
            </p:nvSpPr>
            <p:spPr>
              <a:xfrm>
                <a:off x="-96416" y="14689499"/>
                <a:ext cx="14160352" cy="469001"/>
              </a:xfrm>
              <a:prstGeom prst="rect">
                <a:avLst/>
              </a:prstGeom>
              <a:solidFill>
                <a:srgbClr val="B8B3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62DE677-C4B7-4D4C-829A-6F97C6483368}"/>
                  </a:ext>
                </a:extLst>
              </p:cNvPr>
              <p:cNvSpPr/>
              <p:nvPr/>
            </p:nvSpPr>
            <p:spPr>
              <a:xfrm>
                <a:off x="11427162" y="14726454"/>
                <a:ext cx="259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Note: YoY = Year On Year</a:t>
                </a:r>
              </a:p>
              <a:p>
                <a:r>
                  <a:rPr lang="en-US" sz="12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1200" b="1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QoQ</a:t>
                </a:r>
                <a:r>
                  <a:rPr lang="en-US" sz="12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= Quarter On Quarter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68FDA4-0B73-4F1F-B166-4CA53B6F32EC}"/>
                  </a:ext>
                </a:extLst>
              </p:cNvPr>
              <p:cNvSpPr/>
              <p:nvPr/>
            </p:nvSpPr>
            <p:spPr>
              <a:xfrm>
                <a:off x="0" y="14806926"/>
                <a:ext cx="8412257" cy="27699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2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Source: Services Producer Price Index (2010=100), Third Quarter 2024, Department of Statistics Malaysia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B5D94D4-B27C-4C8D-9D2F-65A3D0782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95926"/>
            <a:ext cx="14046401" cy="7254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1920BD-7AC5-4ADE-9088-79C7189887FD}"/>
              </a:ext>
            </a:extLst>
          </p:cNvPr>
          <p:cNvSpPr/>
          <p:nvPr/>
        </p:nvSpPr>
        <p:spPr>
          <a:xfrm>
            <a:off x="-36216" y="15158500"/>
            <a:ext cx="14082616" cy="680076"/>
          </a:xfrm>
          <a:prstGeom prst="rect">
            <a:avLst/>
          </a:prstGeom>
          <a:solidFill>
            <a:srgbClr val="94C93D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Series Data SPPI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DF503A-CDCF-4F39-9C2F-F086C3D1207E}"/>
              </a:ext>
            </a:extLst>
          </p:cNvPr>
          <p:cNvSpPr/>
          <p:nvPr/>
        </p:nvSpPr>
        <p:spPr>
          <a:xfrm>
            <a:off x="13235392" y="19191265"/>
            <a:ext cx="540000" cy="4915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MY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Rectangle 235">
            <a:extLst>
              <a:ext uri="{FF2B5EF4-FFF2-40B4-BE49-F238E27FC236}">
                <a16:creationId xmlns:a16="http://schemas.microsoft.com/office/drawing/2014/main" id="{D214E5D9-E3F3-49C7-A2D5-F2C7901CE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828" y="1699636"/>
            <a:ext cx="140464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>
              <a:spcBef>
                <a:spcPct val="20000"/>
              </a:spcBef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7263">
              <a:spcBef>
                <a:spcPct val="20000"/>
              </a:spcBef>
              <a:buFont typeface="Arial" panose="020B0604020202020204" pitchFamily="34" charset="0"/>
              <a:buChar char="•"/>
              <a:defRPr sz="5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7263">
              <a:spcBef>
                <a:spcPct val="20000"/>
              </a:spcBef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Services Producer Price Index Q3 2024</a:t>
            </a:r>
            <a:endParaRPr lang="en-MY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8C6FD8-D82E-4624-9C7A-C4E94C436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14" b="9547"/>
          <a:stretch/>
        </p:blipFill>
        <p:spPr>
          <a:xfrm>
            <a:off x="-48236" y="-17329"/>
            <a:ext cx="14082981" cy="16855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836A1E-B5CA-4596-A747-A7A630C3ADAC}"/>
              </a:ext>
            </a:extLst>
          </p:cNvPr>
          <p:cNvSpPr txBox="1"/>
          <p:nvPr/>
        </p:nvSpPr>
        <p:spPr>
          <a:xfrm>
            <a:off x="3570515" y="1219997"/>
            <a:ext cx="8507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STATS ALERT: #252  </a:t>
            </a:r>
            <a:r>
              <a:rPr lang="en-MY" sz="1600" b="1" dirty="0">
                <a:solidFill>
                  <a:srgbClr val="07834D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en-MY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 NOVEMBER 2024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95AA91-A7D3-4C8E-9FA3-1E71638215C8}"/>
              </a:ext>
            </a:extLst>
          </p:cNvPr>
          <p:cNvGrpSpPr/>
          <p:nvPr/>
        </p:nvGrpSpPr>
        <p:grpSpPr>
          <a:xfrm>
            <a:off x="194193" y="2883429"/>
            <a:ext cx="13651465" cy="11438430"/>
            <a:chOff x="121173" y="760957"/>
            <a:chExt cx="7559675" cy="63341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E98FA25-F14F-4DDE-9AB1-E3D7651C9CC2}"/>
                </a:ext>
              </a:extLst>
            </p:cNvPr>
            <p:cNvSpPr txBox="1"/>
            <p:nvPr/>
          </p:nvSpPr>
          <p:spPr>
            <a:xfrm>
              <a:off x="2156657" y="1767291"/>
              <a:ext cx="3488706" cy="289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/>
              <a:r>
                <a:rPr lang="en-US" sz="2800" b="1" kern="0" dirty="0">
                  <a:solidFill>
                    <a:srgbClr val="634582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SPPI increased by 0.3% in Q3 2024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588876E-1286-4DCE-9BA9-9DEBB6EAD8C6}"/>
                </a:ext>
              </a:extLst>
            </p:cNvPr>
            <p:cNvSpPr/>
            <p:nvPr/>
          </p:nvSpPr>
          <p:spPr>
            <a:xfrm>
              <a:off x="2712945" y="1462980"/>
              <a:ext cx="2376130" cy="32100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86399" tIns="43200" rIns="86399" bIns="432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spc="47" dirty="0">
                  <a:ln w="1905">
                    <a:noFill/>
                  </a:ln>
                  <a:solidFill>
                    <a:srgbClr val="736A8C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Tahoma" panose="020B0604030504040204" pitchFamily="34" charset="0"/>
                </a:rPr>
                <a:t>Q</a:t>
              </a:r>
              <a:r>
                <a:rPr kumimoji="0" lang="en-US" sz="3200" b="1" i="0" u="none" strike="noStrike" kern="0" cap="none" spc="47" normalizeH="0" baseline="0" noProof="0" dirty="0">
                  <a:ln w="1905">
                    <a:noFill/>
                  </a:ln>
                  <a:solidFill>
                    <a:srgbClr val="736A8C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Tahoma" panose="020B0604030504040204" pitchFamily="34" charset="0"/>
                </a:rPr>
                <a:t>3 2024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D5F817-3744-41B4-922A-03B259097BB2}"/>
                </a:ext>
              </a:extLst>
            </p:cNvPr>
            <p:cNvGrpSpPr/>
            <p:nvPr/>
          </p:nvGrpSpPr>
          <p:grpSpPr>
            <a:xfrm>
              <a:off x="1626256" y="2193824"/>
              <a:ext cx="3442047" cy="506449"/>
              <a:chOff x="1719927" y="2389570"/>
              <a:chExt cx="3442047" cy="571200"/>
            </a:xfrm>
          </p:grpSpPr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D5B8D1A6-B9AE-4167-B1E0-EB22BA00D91A}"/>
                  </a:ext>
                </a:extLst>
              </p:cNvPr>
              <p:cNvSpPr/>
              <p:nvPr/>
            </p:nvSpPr>
            <p:spPr>
              <a:xfrm>
                <a:off x="3910132" y="2389570"/>
                <a:ext cx="1251842" cy="571200"/>
              </a:xfrm>
              <a:prstGeom prst="roundRect">
                <a:avLst/>
              </a:prstGeom>
              <a:solidFill>
                <a:srgbClr val="C45B58"/>
              </a:solidFill>
              <a:ln w="25400" cap="flat" cmpd="sng" algn="ctr">
                <a:noFill/>
                <a:prstDash val="soli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Arrow: Pentagon 148">
                <a:extLst>
                  <a:ext uri="{FF2B5EF4-FFF2-40B4-BE49-F238E27FC236}">
                    <a16:creationId xmlns:a16="http://schemas.microsoft.com/office/drawing/2014/main" id="{3526C2A5-8FD0-48B7-9DF8-BC7520CCB92C}"/>
                  </a:ext>
                </a:extLst>
              </p:cNvPr>
              <p:cNvSpPr/>
              <p:nvPr/>
            </p:nvSpPr>
            <p:spPr>
              <a:xfrm>
                <a:off x="1719927" y="2520594"/>
                <a:ext cx="2144140" cy="365425"/>
              </a:xfrm>
              <a:prstGeom prst="homePlat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Arrow: Chevron 150">
                <a:extLst>
                  <a:ext uri="{FF2B5EF4-FFF2-40B4-BE49-F238E27FC236}">
                    <a16:creationId xmlns:a16="http://schemas.microsoft.com/office/drawing/2014/main" id="{3ECFEE22-86E1-4F86-A830-E0E71EE6F118}"/>
                  </a:ext>
                </a:extLst>
              </p:cNvPr>
              <p:cNvSpPr/>
              <p:nvPr/>
            </p:nvSpPr>
            <p:spPr>
              <a:xfrm>
                <a:off x="3637884" y="2498516"/>
                <a:ext cx="253619" cy="387944"/>
              </a:xfrm>
              <a:prstGeom prst="chevron">
                <a:avLst/>
              </a:prstGeom>
              <a:solidFill>
                <a:srgbClr val="C0504D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800" b="0" i="0" u="none" strike="noStrike" kern="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D84F9C8-F1A4-416F-86FB-7B9104EB90E5}"/>
                </a:ext>
              </a:extLst>
            </p:cNvPr>
            <p:cNvGrpSpPr/>
            <p:nvPr/>
          </p:nvGrpSpPr>
          <p:grpSpPr>
            <a:xfrm>
              <a:off x="1645339" y="4687241"/>
              <a:ext cx="3422964" cy="507600"/>
              <a:chOff x="1803285" y="2491409"/>
              <a:chExt cx="3422964" cy="572499"/>
            </a:xfrm>
          </p:grpSpPr>
          <p:sp>
            <p:nvSpPr>
              <p:cNvPr id="145" name="Rectangle: Rounded Corners 144">
                <a:extLst>
                  <a:ext uri="{FF2B5EF4-FFF2-40B4-BE49-F238E27FC236}">
                    <a16:creationId xmlns:a16="http://schemas.microsoft.com/office/drawing/2014/main" id="{534E16DF-7744-4DDC-B2E7-24874BE43DCA}"/>
                  </a:ext>
                </a:extLst>
              </p:cNvPr>
              <p:cNvSpPr/>
              <p:nvPr/>
            </p:nvSpPr>
            <p:spPr>
              <a:xfrm>
                <a:off x="3974407" y="2491409"/>
                <a:ext cx="1251842" cy="572499"/>
              </a:xfrm>
              <a:prstGeom prst="roundRect">
                <a:avLst/>
              </a:prstGeom>
              <a:solidFill>
                <a:srgbClr val="C45B58"/>
              </a:solidFill>
              <a:ln w="25400" cap="flat" cmpd="sng" algn="ctr">
                <a:noFill/>
                <a:prstDash val="soli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Arrow: Pentagon 145">
                <a:extLst>
                  <a:ext uri="{FF2B5EF4-FFF2-40B4-BE49-F238E27FC236}">
                    <a16:creationId xmlns:a16="http://schemas.microsoft.com/office/drawing/2014/main" id="{2D1C3B18-AD15-4AF9-A140-33E14055F391}"/>
                  </a:ext>
                </a:extLst>
              </p:cNvPr>
              <p:cNvSpPr/>
              <p:nvPr/>
            </p:nvSpPr>
            <p:spPr>
              <a:xfrm>
                <a:off x="1803285" y="2586710"/>
                <a:ext cx="2144140" cy="341909"/>
              </a:xfrm>
              <a:prstGeom prst="homePlat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" name="Shape 38">
              <a:extLst>
                <a:ext uri="{FF2B5EF4-FFF2-40B4-BE49-F238E27FC236}">
                  <a16:creationId xmlns:a16="http://schemas.microsoft.com/office/drawing/2014/main" id="{9A028D36-63AB-4B5A-86CA-18397BE5010B}"/>
                </a:ext>
              </a:extLst>
            </p:cNvPr>
            <p:cNvSpPr txBox="1">
              <a:spLocks/>
            </p:cNvSpPr>
            <p:nvPr/>
          </p:nvSpPr>
          <p:spPr>
            <a:xfrm>
              <a:off x="2057085" y="2343674"/>
              <a:ext cx="1360016" cy="252000"/>
            </a:xfrm>
            <a:prstGeom prst="rect">
              <a:avLst/>
            </a:prstGeom>
            <a:noFill/>
            <a:ln>
              <a:noFill/>
            </a:ln>
          </p:spPr>
          <p:txBody>
            <a:bodyPr lIns="86385" tIns="86385" rIns="86385" bIns="8638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Walter Turncoat"/>
                <a:buNone/>
                <a:defRPr sz="60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1pPr>
              <a:lvl2pPr lvl="1" algn="ctr">
                <a:spcBef>
                  <a:spcPts val="0"/>
                </a:spcBef>
                <a:buClr>
                  <a:srgbClr val="FFFFFF"/>
                </a:buClr>
                <a:buSzPct val="100000"/>
                <a:buFont typeface="Walter Turncoat"/>
                <a:buNone/>
                <a:defRPr sz="6000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2pPr>
              <a:lvl3pPr lvl="2" algn="ctr">
                <a:spcBef>
                  <a:spcPts val="0"/>
                </a:spcBef>
                <a:buClr>
                  <a:srgbClr val="FFFFFF"/>
                </a:buClr>
                <a:buSzPct val="100000"/>
                <a:buFont typeface="Walter Turncoat"/>
                <a:buNone/>
                <a:defRPr sz="6000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3pPr>
              <a:lvl4pPr lvl="3" algn="ctr">
                <a:spcBef>
                  <a:spcPts val="0"/>
                </a:spcBef>
                <a:buClr>
                  <a:srgbClr val="FFFFFF"/>
                </a:buClr>
                <a:buSzPct val="100000"/>
                <a:buFont typeface="Walter Turncoat"/>
                <a:buNone/>
                <a:defRPr sz="6000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4pPr>
              <a:lvl5pPr lvl="4" algn="ctr">
                <a:spcBef>
                  <a:spcPts val="0"/>
                </a:spcBef>
                <a:buClr>
                  <a:srgbClr val="FFFFFF"/>
                </a:buClr>
                <a:buSzPct val="100000"/>
                <a:buFont typeface="Walter Turncoat"/>
                <a:buNone/>
                <a:defRPr sz="6000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5pPr>
              <a:lvl6pPr lvl="5" algn="ctr">
                <a:spcBef>
                  <a:spcPts val="0"/>
                </a:spcBef>
                <a:buClr>
                  <a:srgbClr val="FFFFFF"/>
                </a:buClr>
                <a:buSzPct val="100000"/>
                <a:buFont typeface="Walter Turncoat"/>
                <a:buNone/>
                <a:defRPr sz="6000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6pPr>
              <a:lvl7pPr lvl="6" algn="ctr">
                <a:spcBef>
                  <a:spcPts val="0"/>
                </a:spcBef>
                <a:buClr>
                  <a:srgbClr val="FFFFFF"/>
                </a:buClr>
                <a:buSzPct val="100000"/>
                <a:buFont typeface="Walter Turncoat"/>
                <a:buNone/>
                <a:defRPr sz="6000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7pPr>
              <a:lvl8pPr lvl="7" algn="ctr">
                <a:spcBef>
                  <a:spcPts val="0"/>
                </a:spcBef>
                <a:buClr>
                  <a:srgbClr val="FFFFFF"/>
                </a:buClr>
                <a:buSzPct val="100000"/>
                <a:buFont typeface="Walter Turncoat"/>
                <a:buNone/>
                <a:defRPr sz="6000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8pPr>
              <a:lvl9pPr lvl="8" algn="ctr">
                <a:spcBef>
                  <a:spcPts val="0"/>
                </a:spcBef>
                <a:buClr>
                  <a:srgbClr val="FFFFFF"/>
                </a:buClr>
                <a:buSzPct val="100000"/>
                <a:buFont typeface="Walter Turncoat"/>
                <a:buNone/>
                <a:defRPr sz="6000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9pPr>
            </a:lstStyle>
            <a:p>
              <a:pPr lvl="0" defTabSz="914400"/>
              <a:r>
                <a:rPr lang="ms-MY" sz="1800" b="1" kern="0" dirty="0">
                  <a:solidFill>
                    <a:srgbClr val="A13B39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Transportation</a:t>
              </a:r>
            </a:p>
          </p:txBody>
        </p:sp>
        <p:sp>
          <p:nvSpPr>
            <p:cNvPr id="28" name="Shape 38">
              <a:extLst>
                <a:ext uri="{FF2B5EF4-FFF2-40B4-BE49-F238E27FC236}">
                  <a16:creationId xmlns:a16="http://schemas.microsoft.com/office/drawing/2014/main" id="{67DCB765-B23E-4F74-9C5F-D0492FE5783C}"/>
                </a:ext>
              </a:extLst>
            </p:cNvPr>
            <p:cNvSpPr txBox="1">
              <a:spLocks/>
            </p:cNvSpPr>
            <p:nvPr/>
          </p:nvSpPr>
          <p:spPr>
            <a:xfrm>
              <a:off x="2036816" y="4785805"/>
              <a:ext cx="1363538" cy="252000"/>
            </a:xfrm>
            <a:prstGeom prst="rect">
              <a:avLst/>
            </a:prstGeom>
            <a:noFill/>
            <a:ln>
              <a:noFill/>
            </a:ln>
          </p:spPr>
          <p:txBody>
            <a:bodyPr lIns="86385" tIns="86385" rIns="86385" bIns="8638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Walter Turncoat"/>
                <a:buNone/>
                <a:defRPr sz="60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1pPr>
              <a:lvl2pPr lvl="1" algn="ctr">
                <a:spcBef>
                  <a:spcPts val="0"/>
                </a:spcBef>
                <a:buClr>
                  <a:srgbClr val="FFFFFF"/>
                </a:buClr>
                <a:buSzPct val="100000"/>
                <a:buFont typeface="Walter Turncoat"/>
                <a:buNone/>
                <a:defRPr sz="6000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2pPr>
              <a:lvl3pPr lvl="2" algn="ctr">
                <a:spcBef>
                  <a:spcPts val="0"/>
                </a:spcBef>
                <a:buClr>
                  <a:srgbClr val="FFFFFF"/>
                </a:buClr>
                <a:buSzPct val="100000"/>
                <a:buFont typeface="Walter Turncoat"/>
                <a:buNone/>
                <a:defRPr sz="6000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3pPr>
              <a:lvl4pPr lvl="3" algn="ctr">
                <a:spcBef>
                  <a:spcPts val="0"/>
                </a:spcBef>
                <a:buClr>
                  <a:srgbClr val="FFFFFF"/>
                </a:buClr>
                <a:buSzPct val="100000"/>
                <a:buFont typeface="Walter Turncoat"/>
                <a:buNone/>
                <a:defRPr sz="6000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4pPr>
              <a:lvl5pPr lvl="4" algn="ctr">
                <a:spcBef>
                  <a:spcPts val="0"/>
                </a:spcBef>
                <a:buClr>
                  <a:srgbClr val="FFFFFF"/>
                </a:buClr>
                <a:buSzPct val="100000"/>
                <a:buFont typeface="Walter Turncoat"/>
                <a:buNone/>
                <a:defRPr sz="6000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5pPr>
              <a:lvl6pPr lvl="5" algn="ctr">
                <a:spcBef>
                  <a:spcPts val="0"/>
                </a:spcBef>
                <a:buClr>
                  <a:srgbClr val="FFFFFF"/>
                </a:buClr>
                <a:buSzPct val="100000"/>
                <a:buFont typeface="Walter Turncoat"/>
                <a:buNone/>
                <a:defRPr sz="6000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6pPr>
              <a:lvl7pPr lvl="6" algn="ctr">
                <a:spcBef>
                  <a:spcPts val="0"/>
                </a:spcBef>
                <a:buClr>
                  <a:srgbClr val="FFFFFF"/>
                </a:buClr>
                <a:buSzPct val="100000"/>
                <a:buFont typeface="Walter Turncoat"/>
                <a:buNone/>
                <a:defRPr sz="6000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7pPr>
              <a:lvl8pPr lvl="7" algn="ctr">
                <a:spcBef>
                  <a:spcPts val="0"/>
                </a:spcBef>
                <a:buClr>
                  <a:srgbClr val="FFFFFF"/>
                </a:buClr>
                <a:buSzPct val="100000"/>
                <a:buFont typeface="Walter Turncoat"/>
                <a:buNone/>
                <a:defRPr sz="6000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8pPr>
              <a:lvl9pPr lvl="8" algn="ctr">
                <a:spcBef>
                  <a:spcPts val="0"/>
                </a:spcBef>
                <a:buClr>
                  <a:srgbClr val="FFFFFF"/>
                </a:buClr>
                <a:buSzPct val="100000"/>
                <a:buFont typeface="Walter Turncoat"/>
                <a:buNone/>
                <a:defRPr sz="6000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9pPr>
            </a:lstStyle>
            <a:p>
              <a:r>
                <a:rPr lang="en-MY" sz="1800" b="1" dirty="0">
                  <a:solidFill>
                    <a:srgbClr val="A13B39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Health</a:t>
              </a:r>
            </a:p>
          </p:txBody>
        </p:sp>
        <p:sp>
          <p:nvSpPr>
            <p:cNvPr id="29" name="Arrow: Chevron 213">
              <a:extLst>
                <a:ext uri="{FF2B5EF4-FFF2-40B4-BE49-F238E27FC236}">
                  <a16:creationId xmlns:a16="http://schemas.microsoft.com/office/drawing/2014/main" id="{28CC6B27-9C21-415C-AE60-D7355BDD6B70}"/>
                </a:ext>
              </a:extLst>
            </p:cNvPr>
            <p:cNvSpPr/>
            <p:nvPr/>
          </p:nvSpPr>
          <p:spPr>
            <a:xfrm>
              <a:off x="3511130" y="4757101"/>
              <a:ext cx="286702" cy="343966"/>
            </a:xfrm>
            <a:prstGeom prst="chevron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4B9C4B0-CFE6-4CDF-ADC8-CE07974273EF}"/>
                </a:ext>
              </a:extLst>
            </p:cNvPr>
            <p:cNvGrpSpPr/>
            <p:nvPr/>
          </p:nvGrpSpPr>
          <p:grpSpPr>
            <a:xfrm>
              <a:off x="2255837" y="2805990"/>
              <a:ext cx="3438469" cy="524768"/>
              <a:chOff x="2255837" y="2882190"/>
              <a:chExt cx="3438469" cy="524768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5648B109-6D9D-4BFD-A01B-4E9A0A2CE652}"/>
                  </a:ext>
                </a:extLst>
              </p:cNvPr>
              <p:cNvGrpSpPr/>
              <p:nvPr/>
            </p:nvGrpSpPr>
            <p:grpSpPr>
              <a:xfrm>
                <a:off x="2255837" y="2882190"/>
                <a:ext cx="3438469" cy="524768"/>
                <a:chOff x="2255837" y="2896706"/>
                <a:chExt cx="3438469" cy="524768"/>
              </a:xfrm>
            </p:grpSpPr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D7838C63-A6A7-456D-8AF5-13BC42A6A819}"/>
                    </a:ext>
                  </a:extLst>
                </p:cNvPr>
                <p:cNvGrpSpPr/>
                <p:nvPr/>
              </p:nvGrpSpPr>
              <p:grpSpPr>
                <a:xfrm flipH="1">
                  <a:off x="2255837" y="2896706"/>
                  <a:ext cx="3438469" cy="507600"/>
                  <a:chOff x="1791129" y="2511056"/>
                  <a:chExt cx="3438469" cy="572499"/>
                </a:xfrm>
              </p:grpSpPr>
              <p:sp>
                <p:nvSpPr>
                  <p:cNvPr id="142" name="Rectangle: Rounded Corners 141">
                    <a:extLst>
                      <a:ext uri="{FF2B5EF4-FFF2-40B4-BE49-F238E27FC236}">
                        <a16:creationId xmlns:a16="http://schemas.microsoft.com/office/drawing/2014/main" id="{9E6E23FE-127A-4682-92FC-397FA7657703}"/>
                      </a:ext>
                    </a:extLst>
                  </p:cNvPr>
                  <p:cNvSpPr/>
                  <p:nvPr/>
                </p:nvSpPr>
                <p:spPr>
                  <a:xfrm>
                    <a:off x="3977756" y="2511056"/>
                    <a:ext cx="1251842" cy="572499"/>
                  </a:xfrm>
                  <a:prstGeom prst="roundRect">
                    <a:avLst/>
                  </a:prstGeom>
                  <a:solidFill>
                    <a:srgbClr val="8EB4E3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Arrow: Pentagon 142">
                    <a:extLst>
                      <a:ext uri="{FF2B5EF4-FFF2-40B4-BE49-F238E27FC236}">
                        <a16:creationId xmlns:a16="http://schemas.microsoft.com/office/drawing/2014/main" id="{CE705B44-D623-45EB-A7BB-6FAE4BBF54E0}"/>
                      </a:ext>
                    </a:extLst>
                  </p:cNvPr>
                  <p:cNvSpPr/>
                  <p:nvPr/>
                </p:nvSpPr>
                <p:spPr>
                  <a:xfrm>
                    <a:off x="1791129" y="2578390"/>
                    <a:ext cx="2144140" cy="494654"/>
                  </a:xfrm>
                  <a:prstGeom prst="homePlate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1" name="Shape 38">
                  <a:extLst>
                    <a:ext uri="{FF2B5EF4-FFF2-40B4-BE49-F238E27FC236}">
                      <a16:creationId xmlns:a16="http://schemas.microsoft.com/office/drawing/2014/main" id="{EB0A929C-6D65-4876-93C6-5CCBD5AC456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02166" y="2923087"/>
                  <a:ext cx="1584000" cy="4983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86385" tIns="86385" rIns="86385" bIns="8638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100000"/>
                    <a:buFont typeface="Walter Turncoat"/>
                    <a:buNone/>
                    <a:defRPr sz="6000" b="0" i="0" u="none" strike="noStrike" cap="none">
                      <a:solidFill>
                        <a:srgbClr val="FFFFFF"/>
                      </a:solidFill>
                      <a:latin typeface="Walter Turncoat"/>
                      <a:ea typeface="Walter Turncoat"/>
                      <a:cs typeface="Walter Turncoat"/>
                      <a:sym typeface="Walter Turncoat"/>
                    </a:defRPr>
                  </a:lvl1pPr>
                  <a:lvl2pPr lvl="1" algn="ctr">
                    <a:spcBef>
                      <a:spcPts val="0"/>
                    </a:spcBef>
                    <a:buClr>
                      <a:srgbClr val="FFFFFF"/>
                    </a:buClr>
                    <a:buSzPct val="100000"/>
                    <a:buFont typeface="Walter Turncoat"/>
                    <a:buNone/>
                    <a:defRPr sz="6000">
                      <a:solidFill>
                        <a:srgbClr val="FFFFFF"/>
                      </a:solidFill>
                      <a:latin typeface="Walter Turncoat"/>
                      <a:ea typeface="Walter Turncoat"/>
                      <a:cs typeface="Walter Turncoat"/>
                      <a:sym typeface="Walter Turncoat"/>
                    </a:defRPr>
                  </a:lvl2pPr>
                  <a:lvl3pPr lvl="2" algn="ctr">
                    <a:spcBef>
                      <a:spcPts val="0"/>
                    </a:spcBef>
                    <a:buClr>
                      <a:srgbClr val="FFFFFF"/>
                    </a:buClr>
                    <a:buSzPct val="100000"/>
                    <a:buFont typeface="Walter Turncoat"/>
                    <a:buNone/>
                    <a:defRPr sz="6000">
                      <a:solidFill>
                        <a:srgbClr val="FFFFFF"/>
                      </a:solidFill>
                      <a:latin typeface="Walter Turncoat"/>
                      <a:ea typeface="Walter Turncoat"/>
                      <a:cs typeface="Walter Turncoat"/>
                      <a:sym typeface="Walter Turncoat"/>
                    </a:defRPr>
                  </a:lvl3pPr>
                  <a:lvl4pPr lvl="3" algn="ctr">
                    <a:spcBef>
                      <a:spcPts val="0"/>
                    </a:spcBef>
                    <a:buClr>
                      <a:srgbClr val="FFFFFF"/>
                    </a:buClr>
                    <a:buSzPct val="100000"/>
                    <a:buFont typeface="Walter Turncoat"/>
                    <a:buNone/>
                    <a:defRPr sz="6000">
                      <a:solidFill>
                        <a:srgbClr val="FFFFFF"/>
                      </a:solidFill>
                      <a:latin typeface="Walter Turncoat"/>
                      <a:ea typeface="Walter Turncoat"/>
                      <a:cs typeface="Walter Turncoat"/>
                      <a:sym typeface="Walter Turncoat"/>
                    </a:defRPr>
                  </a:lvl4pPr>
                  <a:lvl5pPr lvl="4" algn="ctr">
                    <a:spcBef>
                      <a:spcPts val="0"/>
                    </a:spcBef>
                    <a:buClr>
                      <a:srgbClr val="FFFFFF"/>
                    </a:buClr>
                    <a:buSzPct val="100000"/>
                    <a:buFont typeface="Walter Turncoat"/>
                    <a:buNone/>
                    <a:defRPr sz="6000">
                      <a:solidFill>
                        <a:srgbClr val="FFFFFF"/>
                      </a:solidFill>
                      <a:latin typeface="Walter Turncoat"/>
                      <a:ea typeface="Walter Turncoat"/>
                      <a:cs typeface="Walter Turncoat"/>
                      <a:sym typeface="Walter Turncoat"/>
                    </a:defRPr>
                  </a:lvl5pPr>
                  <a:lvl6pPr lvl="5" algn="ctr">
                    <a:spcBef>
                      <a:spcPts val="0"/>
                    </a:spcBef>
                    <a:buClr>
                      <a:srgbClr val="FFFFFF"/>
                    </a:buClr>
                    <a:buSzPct val="100000"/>
                    <a:buFont typeface="Walter Turncoat"/>
                    <a:buNone/>
                    <a:defRPr sz="6000">
                      <a:solidFill>
                        <a:srgbClr val="FFFFFF"/>
                      </a:solidFill>
                      <a:latin typeface="Walter Turncoat"/>
                      <a:ea typeface="Walter Turncoat"/>
                      <a:cs typeface="Walter Turncoat"/>
                      <a:sym typeface="Walter Turncoat"/>
                    </a:defRPr>
                  </a:lvl6pPr>
                  <a:lvl7pPr lvl="6" algn="ctr">
                    <a:spcBef>
                      <a:spcPts val="0"/>
                    </a:spcBef>
                    <a:buClr>
                      <a:srgbClr val="FFFFFF"/>
                    </a:buClr>
                    <a:buSzPct val="100000"/>
                    <a:buFont typeface="Walter Turncoat"/>
                    <a:buNone/>
                    <a:defRPr sz="6000">
                      <a:solidFill>
                        <a:srgbClr val="FFFFFF"/>
                      </a:solidFill>
                      <a:latin typeface="Walter Turncoat"/>
                      <a:ea typeface="Walter Turncoat"/>
                      <a:cs typeface="Walter Turncoat"/>
                      <a:sym typeface="Walter Turncoat"/>
                    </a:defRPr>
                  </a:lvl7pPr>
                  <a:lvl8pPr lvl="7" algn="ctr">
                    <a:spcBef>
                      <a:spcPts val="0"/>
                    </a:spcBef>
                    <a:buClr>
                      <a:srgbClr val="FFFFFF"/>
                    </a:buClr>
                    <a:buSzPct val="100000"/>
                    <a:buFont typeface="Walter Turncoat"/>
                    <a:buNone/>
                    <a:defRPr sz="6000">
                      <a:solidFill>
                        <a:srgbClr val="FFFFFF"/>
                      </a:solidFill>
                      <a:latin typeface="Walter Turncoat"/>
                      <a:ea typeface="Walter Turncoat"/>
                      <a:cs typeface="Walter Turncoat"/>
                      <a:sym typeface="Walter Turncoat"/>
                    </a:defRPr>
                  </a:lvl8pPr>
                  <a:lvl9pPr lvl="8" algn="ctr">
                    <a:spcBef>
                      <a:spcPts val="0"/>
                    </a:spcBef>
                    <a:buClr>
                      <a:srgbClr val="FFFFFF"/>
                    </a:buClr>
                    <a:buSzPct val="100000"/>
                    <a:buFont typeface="Walter Turncoat"/>
                    <a:buNone/>
                    <a:defRPr sz="6000">
                      <a:solidFill>
                        <a:srgbClr val="FFFFFF"/>
                      </a:solidFill>
                      <a:latin typeface="Walter Turncoat"/>
                      <a:ea typeface="Walter Turncoat"/>
                      <a:cs typeface="Walter Turncoat"/>
                      <a:sym typeface="Walter Turncoat"/>
                    </a:defRPr>
                  </a:lvl9pPr>
                </a:lstStyle>
                <a:p>
                  <a:r>
                    <a:rPr lang="fi-FI" sz="1800" b="1" dirty="0">
                      <a:solidFill>
                        <a:srgbClr val="3E699D"/>
                      </a:solidFill>
                      <a:latin typeface="Arial" panose="020B0604020202020204" pitchFamily="34" charset="0"/>
                      <a:ea typeface="Microsoft YaHei UI" panose="020B0503020204020204" pitchFamily="34" charset="-122"/>
                      <a:cs typeface="Arial" panose="020B0604020202020204" pitchFamily="34" charset="0"/>
                    </a:rPr>
                    <a:t>Accommodation and </a:t>
                  </a:r>
                </a:p>
                <a:p>
                  <a:r>
                    <a:rPr lang="fi-FI" sz="1800" b="1" dirty="0">
                      <a:solidFill>
                        <a:srgbClr val="3E699D"/>
                      </a:solidFill>
                      <a:latin typeface="Arial" panose="020B0604020202020204" pitchFamily="34" charset="0"/>
                      <a:ea typeface="Microsoft YaHei UI" panose="020B0503020204020204" pitchFamily="34" charset="-122"/>
                      <a:cs typeface="Arial" panose="020B0604020202020204" pitchFamily="34" charset="0"/>
                    </a:rPr>
                    <a:t>Food &amp; Beverage</a:t>
                  </a:r>
                </a:p>
                <a:p>
                  <a:r>
                    <a:rPr lang="fi-FI" sz="1800" b="1" dirty="0">
                      <a:solidFill>
                        <a:srgbClr val="3E699D"/>
                      </a:solidFill>
                      <a:latin typeface="Arial" panose="020B0604020202020204" pitchFamily="34" charset="0"/>
                      <a:ea typeface="Microsoft YaHei UI" panose="020B0503020204020204" pitchFamily="34" charset="-122"/>
                      <a:cs typeface="Arial" panose="020B0604020202020204" pitchFamily="34" charset="0"/>
                    </a:rPr>
                    <a:t>Service Activities</a:t>
                  </a:r>
                </a:p>
              </p:txBody>
            </p:sp>
          </p:grpSp>
          <p:sp>
            <p:nvSpPr>
              <p:cNvPr id="139" name="Arrow: Chevron 213">
                <a:extLst>
                  <a:ext uri="{FF2B5EF4-FFF2-40B4-BE49-F238E27FC236}">
                    <a16:creationId xmlns:a16="http://schemas.microsoft.com/office/drawing/2014/main" id="{E872D7B9-318E-4F8E-B50D-6B99929BB67E}"/>
                  </a:ext>
                </a:extLst>
              </p:cNvPr>
              <p:cNvSpPr/>
              <p:nvPr/>
            </p:nvSpPr>
            <p:spPr>
              <a:xfrm flipH="1">
                <a:off x="3540505" y="2924252"/>
                <a:ext cx="300834" cy="458516"/>
              </a:xfrm>
              <a:prstGeom prst="chevron">
                <a:avLst/>
              </a:prstGeom>
              <a:solidFill>
                <a:srgbClr val="8EB4E3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800" b="0" i="0" u="none" strike="noStrike" kern="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BF6B20D-083A-4A31-A50D-6E72B3C116B0}"/>
                </a:ext>
              </a:extLst>
            </p:cNvPr>
            <p:cNvGrpSpPr/>
            <p:nvPr/>
          </p:nvGrpSpPr>
          <p:grpSpPr>
            <a:xfrm>
              <a:off x="2256750" y="4096150"/>
              <a:ext cx="3441977" cy="507600"/>
              <a:chOff x="2255837" y="4129224"/>
              <a:chExt cx="3441977" cy="507600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7DC28E69-3B9E-4807-91B4-9A391F461EE1}"/>
                  </a:ext>
                </a:extLst>
              </p:cNvPr>
              <p:cNvGrpSpPr/>
              <p:nvPr/>
            </p:nvGrpSpPr>
            <p:grpSpPr>
              <a:xfrm flipH="1">
                <a:off x="2255837" y="4129224"/>
                <a:ext cx="3441977" cy="507600"/>
                <a:chOff x="1804841" y="2552655"/>
                <a:chExt cx="3441977" cy="572499"/>
              </a:xfrm>
            </p:grpSpPr>
            <p:sp>
              <p:nvSpPr>
                <p:cNvPr id="135" name="Arrow: Pentagon 134">
                  <a:extLst>
                    <a:ext uri="{FF2B5EF4-FFF2-40B4-BE49-F238E27FC236}">
                      <a16:creationId xmlns:a16="http://schemas.microsoft.com/office/drawing/2014/main" id="{0DCE1ADA-1B3A-495E-990E-ACF7403C6AB9}"/>
                    </a:ext>
                  </a:extLst>
                </p:cNvPr>
                <p:cNvSpPr/>
                <p:nvPr/>
              </p:nvSpPr>
              <p:spPr>
                <a:xfrm>
                  <a:off x="1804841" y="2642462"/>
                  <a:ext cx="2144140" cy="365425"/>
                </a:xfrm>
                <a:prstGeom prst="homePlat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Rectangle: Rounded Corners 135">
                  <a:extLst>
                    <a:ext uri="{FF2B5EF4-FFF2-40B4-BE49-F238E27FC236}">
                      <a16:creationId xmlns:a16="http://schemas.microsoft.com/office/drawing/2014/main" id="{F8574ECF-493C-4BC9-8DC6-8534B9A8DB69}"/>
                    </a:ext>
                  </a:extLst>
                </p:cNvPr>
                <p:cNvSpPr/>
                <p:nvPr/>
              </p:nvSpPr>
              <p:spPr>
                <a:xfrm>
                  <a:off x="3994976" y="2552655"/>
                  <a:ext cx="1251842" cy="572499"/>
                </a:xfrm>
                <a:prstGeom prst="roundRect">
                  <a:avLst/>
                </a:prstGeom>
                <a:solidFill>
                  <a:srgbClr val="8EB4E3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3" name="Shape 38">
                <a:extLst>
                  <a:ext uri="{FF2B5EF4-FFF2-40B4-BE49-F238E27FC236}">
                    <a16:creationId xmlns:a16="http://schemas.microsoft.com/office/drawing/2014/main" id="{D1D4BE8D-5AF6-4265-973F-535B8A79D0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12268" y="4192406"/>
                <a:ext cx="1332445" cy="3459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6385" tIns="86385" rIns="86385" bIns="8638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100000"/>
                  <a:buFont typeface="Walter Turncoat"/>
                  <a:buNone/>
                  <a:defRPr sz="6000" b="0" i="0" u="none" strike="noStrike" cap="none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1pPr>
                <a:lvl2pPr lvl="1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2pPr>
                <a:lvl3pPr lvl="2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3pPr>
                <a:lvl4pPr lvl="3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4pPr>
                <a:lvl5pPr lvl="4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5pPr>
                <a:lvl6pPr lvl="5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6pPr>
                <a:lvl7pPr lvl="6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7pPr>
                <a:lvl8pPr lvl="7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8pPr>
                <a:lvl9pPr lvl="8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9pPr>
              </a:lstStyle>
              <a:p>
                <a:pPr defTabSz="914400"/>
                <a:r>
                  <a:rPr lang="en-US" sz="1800" b="1" dirty="0">
                    <a:solidFill>
                      <a:srgbClr val="3E699D"/>
                    </a:solidFill>
                    <a:latin typeface="Arial" panose="020B0604020202020204" pitchFamily="34" charset="0"/>
                    <a:ea typeface="Microsoft YaHei UI" panose="020B0503020204020204" pitchFamily="34" charset="-122"/>
                    <a:cs typeface="Arial" panose="020B0604020202020204" pitchFamily="34" charset="0"/>
                  </a:rPr>
                  <a:t>Education</a:t>
                </a:r>
              </a:p>
            </p:txBody>
          </p:sp>
          <p:sp>
            <p:nvSpPr>
              <p:cNvPr id="134" name="Arrow: Chevron 213">
                <a:extLst>
                  <a:ext uri="{FF2B5EF4-FFF2-40B4-BE49-F238E27FC236}">
                    <a16:creationId xmlns:a16="http://schemas.microsoft.com/office/drawing/2014/main" id="{5B0BB53C-2D72-4208-9660-97C4F6D02D91}"/>
                  </a:ext>
                </a:extLst>
              </p:cNvPr>
              <p:cNvSpPr/>
              <p:nvPr/>
            </p:nvSpPr>
            <p:spPr>
              <a:xfrm flipH="1">
                <a:off x="3554290" y="4145125"/>
                <a:ext cx="300834" cy="435316"/>
              </a:xfrm>
              <a:prstGeom prst="chevron">
                <a:avLst/>
              </a:prstGeom>
              <a:solidFill>
                <a:srgbClr val="8EB4E3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800" b="0" i="0" u="none" strike="noStrike" kern="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714362E-68EC-4C6C-B6ED-4CF21AEC976A}"/>
                </a:ext>
              </a:extLst>
            </p:cNvPr>
            <p:cNvGrpSpPr/>
            <p:nvPr/>
          </p:nvGrpSpPr>
          <p:grpSpPr>
            <a:xfrm>
              <a:off x="2284059" y="6551686"/>
              <a:ext cx="3326909" cy="507600"/>
              <a:chOff x="2284059" y="6551686"/>
              <a:chExt cx="3326909" cy="507600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F7B6CF17-52B4-42A7-83A2-E8C98F9F9AB1}"/>
                  </a:ext>
                </a:extLst>
              </p:cNvPr>
              <p:cNvGrpSpPr/>
              <p:nvPr/>
            </p:nvGrpSpPr>
            <p:grpSpPr>
              <a:xfrm flipH="1">
                <a:off x="2284059" y="6551686"/>
                <a:ext cx="3326909" cy="507600"/>
                <a:chOff x="1827412" y="2574468"/>
                <a:chExt cx="3326909" cy="572499"/>
              </a:xfrm>
            </p:grpSpPr>
            <p:sp>
              <p:nvSpPr>
                <p:cNvPr id="129" name="Rectangle: Rounded Corners 128">
                  <a:extLst>
                    <a:ext uri="{FF2B5EF4-FFF2-40B4-BE49-F238E27FC236}">
                      <a16:creationId xmlns:a16="http://schemas.microsoft.com/office/drawing/2014/main" id="{E0F81EFE-5030-478F-B777-36C465AAC2D4}"/>
                    </a:ext>
                  </a:extLst>
                </p:cNvPr>
                <p:cNvSpPr/>
                <p:nvPr/>
              </p:nvSpPr>
              <p:spPr>
                <a:xfrm>
                  <a:off x="3902479" y="2574468"/>
                  <a:ext cx="1251842" cy="572499"/>
                </a:xfrm>
                <a:prstGeom prst="roundRect">
                  <a:avLst/>
                </a:prstGeom>
                <a:solidFill>
                  <a:srgbClr val="8EB4E3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Arrow: Pentagon 129">
                  <a:extLst>
                    <a:ext uri="{FF2B5EF4-FFF2-40B4-BE49-F238E27FC236}">
                      <a16:creationId xmlns:a16="http://schemas.microsoft.com/office/drawing/2014/main" id="{725667E6-503E-4CAA-A3DE-EBA10ED9D8D2}"/>
                    </a:ext>
                  </a:extLst>
                </p:cNvPr>
                <p:cNvSpPr/>
                <p:nvPr/>
              </p:nvSpPr>
              <p:spPr>
                <a:xfrm>
                  <a:off x="1827412" y="2641375"/>
                  <a:ext cx="2006449" cy="459472"/>
                </a:xfrm>
                <a:prstGeom prst="homePlat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" name="Shape 38">
                <a:extLst>
                  <a:ext uri="{FF2B5EF4-FFF2-40B4-BE49-F238E27FC236}">
                    <a16:creationId xmlns:a16="http://schemas.microsoft.com/office/drawing/2014/main" id="{B89A1A74-8FE4-4536-8872-4EC4EB9B30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0955" y="6627497"/>
                <a:ext cx="1634708" cy="378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6385" tIns="86385" rIns="86385" bIns="8638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100000"/>
                  <a:buFont typeface="Walter Turncoat"/>
                  <a:buNone/>
                  <a:defRPr sz="6000" b="0" i="0" u="none" strike="noStrike" cap="none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1pPr>
                <a:lvl2pPr lvl="1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2pPr>
                <a:lvl3pPr lvl="2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3pPr>
                <a:lvl4pPr lvl="3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4pPr>
                <a:lvl5pPr lvl="4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5pPr>
                <a:lvl6pPr lvl="5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6pPr>
                <a:lvl7pPr lvl="6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7pPr>
                <a:lvl8pPr lvl="7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8pPr>
                <a:lvl9pPr lvl="8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9pPr>
              </a:lstStyle>
              <a:p>
                <a:r>
                  <a:rPr lang="en-US" sz="1800" b="1" dirty="0">
                    <a:solidFill>
                      <a:srgbClr val="3E699D"/>
                    </a:solidFill>
                    <a:latin typeface="Arial" panose="020B0604020202020204" pitchFamily="34" charset="0"/>
                    <a:ea typeface="Microsoft YaHei UI" panose="020B0503020204020204" pitchFamily="34" charset="-122"/>
                    <a:cs typeface="Arial" panose="020B0604020202020204" pitchFamily="34" charset="0"/>
                  </a:rPr>
                  <a:t>Information &amp;</a:t>
                </a:r>
              </a:p>
              <a:p>
                <a:r>
                  <a:rPr lang="en-US" sz="1800" b="1" dirty="0">
                    <a:solidFill>
                      <a:srgbClr val="3E699D"/>
                    </a:solidFill>
                    <a:latin typeface="Arial" panose="020B0604020202020204" pitchFamily="34" charset="0"/>
                    <a:ea typeface="Microsoft YaHei UI" panose="020B0503020204020204" pitchFamily="34" charset="-122"/>
                    <a:cs typeface="Arial" panose="020B0604020202020204" pitchFamily="34" charset="0"/>
                  </a:rPr>
                  <a:t>Communication</a:t>
                </a:r>
              </a:p>
            </p:txBody>
          </p:sp>
          <p:sp>
            <p:nvSpPr>
              <p:cNvPr id="128" name="Arrow: Chevron 213">
                <a:extLst>
                  <a:ext uri="{FF2B5EF4-FFF2-40B4-BE49-F238E27FC236}">
                    <a16:creationId xmlns:a16="http://schemas.microsoft.com/office/drawing/2014/main" id="{9E12370F-A30C-4FD7-83A6-A608D3FF87C8}"/>
                  </a:ext>
                </a:extLst>
              </p:cNvPr>
              <p:cNvSpPr/>
              <p:nvPr/>
            </p:nvSpPr>
            <p:spPr>
              <a:xfrm flipH="1">
                <a:off x="3559828" y="6586399"/>
                <a:ext cx="300834" cy="435316"/>
              </a:xfrm>
              <a:prstGeom prst="chevron">
                <a:avLst/>
              </a:prstGeom>
              <a:solidFill>
                <a:srgbClr val="8EB4E3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800" b="0" i="0" u="none" strike="noStrike" kern="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10949CF-96FB-4594-8C73-EF61B08CC52F}"/>
                </a:ext>
              </a:extLst>
            </p:cNvPr>
            <p:cNvGrpSpPr/>
            <p:nvPr/>
          </p:nvGrpSpPr>
          <p:grpSpPr>
            <a:xfrm>
              <a:off x="2269989" y="5315347"/>
              <a:ext cx="3347885" cy="507599"/>
              <a:chOff x="2269989" y="5315347"/>
              <a:chExt cx="3347885" cy="507599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C39FB31C-3A51-49D3-A5A0-FCCB6A72D93C}"/>
                  </a:ext>
                </a:extLst>
              </p:cNvPr>
              <p:cNvGrpSpPr/>
              <p:nvPr/>
            </p:nvGrpSpPr>
            <p:grpSpPr>
              <a:xfrm flipH="1">
                <a:off x="2269989" y="5315347"/>
                <a:ext cx="3347885" cy="507599"/>
                <a:chOff x="1803286" y="2532868"/>
                <a:chExt cx="3347885" cy="572499"/>
              </a:xfrm>
            </p:grpSpPr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C8EAE92F-0267-4AC5-A806-DDE0DC4D7608}"/>
                    </a:ext>
                  </a:extLst>
                </p:cNvPr>
                <p:cNvSpPr/>
                <p:nvPr/>
              </p:nvSpPr>
              <p:spPr>
                <a:xfrm>
                  <a:off x="3899329" y="2532868"/>
                  <a:ext cx="1251842" cy="572499"/>
                </a:xfrm>
                <a:prstGeom prst="roundRect">
                  <a:avLst/>
                </a:prstGeom>
                <a:solidFill>
                  <a:srgbClr val="8EB4E3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Arrow: Pentagon 123">
                  <a:extLst>
                    <a:ext uri="{FF2B5EF4-FFF2-40B4-BE49-F238E27FC236}">
                      <a16:creationId xmlns:a16="http://schemas.microsoft.com/office/drawing/2014/main" id="{7C34DED6-7D24-4D7F-A244-847ED78FB37F}"/>
                    </a:ext>
                  </a:extLst>
                </p:cNvPr>
                <p:cNvSpPr/>
                <p:nvPr/>
              </p:nvSpPr>
              <p:spPr>
                <a:xfrm>
                  <a:off x="1803286" y="2586710"/>
                  <a:ext cx="2033317" cy="445339"/>
                </a:xfrm>
                <a:prstGeom prst="homePlat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1" name="Shape 38">
                <a:extLst>
                  <a:ext uri="{FF2B5EF4-FFF2-40B4-BE49-F238E27FC236}">
                    <a16:creationId xmlns:a16="http://schemas.microsoft.com/office/drawing/2014/main" id="{204B015B-0EF9-4889-B1E3-550FC7FD9C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72967" y="5401581"/>
                <a:ext cx="1589073" cy="32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6385" tIns="86385" rIns="86385" bIns="8638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100000"/>
                  <a:buFont typeface="Walter Turncoat"/>
                  <a:buNone/>
                  <a:defRPr sz="6000" b="0" i="0" u="none" strike="noStrike" cap="none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1pPr>
                <a:lvl2pPr lvl="1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2pPr>
                <a:lvl3pPr lvl="2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3pPr>
                <a:lvl4pPr lvl="3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4pPr>
                <a:lvl5pPr lvl="4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5pPr>
                <a:lvl6pPr lvl="5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6pPr>
                <a:lvl7pPr lvl="6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7pPr>
                <a:lvl8pPr lvl="7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8pPr>
                <a:lvl9pPr lvl="8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9pPr>
              </a:lstStyle>
              <a:p>
                <a:r>
                  <a:rPr lang="en-US" sz="1800" b="1" dirty="0">
                    <a:solidFill>
                      <a:srgbClr val="3E699D"/>
                    </a:solidFill>
                    <a:latin typeface="Arial" panose="020B0604020202020204" pitchFamily="34" charset="0"/>
                    <a:ea typeface="Microsoft YaHei UI" panose="020B0503020204020204" pitchFamily="34" charset="-122"/>
                    <a:cs typeface="Arial" panose="020B0604020202020204" pitchFamily="34" charset="0"/>
                  </a:rPr>
                  <a:t>Real Estate</a:t>
                </a:r>
              </a:p>
            </p:txBody>
          </p:sp>
          <p:sp>
            <p:nvSpPr>
              <p:cNvPr id="122" name="Arrow: Chevron 213">
                <a:extLst>
                  <a:ext uri="{FF2B5EF4-FFF2-40B4-BE49-F238E27FC236}">
                    <a16:creationId xmlns:a16="http://schemas.microsoft.com/office/drawing/2014/main" id="{A4CEC437-32DF-4997-A30C-4C455B207EF4}"/>
                  </a:ext>
                </a:extLst>
              </p:cNvPr>
              <p:cNvSpPr/>
              <p:nvPr/>
            </p:nvSpPr>
            <p:spPr>
              <a:xfrm flipH="1">
                <a:off x="3551237" y="5322627"/>
                <a:ext cx="300834" cy="435316"/>
              </a:xfrm>
              <a:prstGeom prst="chevron">
                <a:avLst/>
              </a:prstGeom>
              <a:solidFill>
                <a:srgbClr val="8EB4E3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800" b="0" i="0" u="none" strike="noStrike" kern="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0BC3865-0276-4B35-BB5E-5CD02B409F5B}"/>
                </a:ext>
              </a:extLst>
            </p:cNvPr>
            <p:cNvGrpSpPr/>
            <p:nvPr/>
          </p:nvGrpSpPr>
          <p:grpSpPr>
            <a:xfrm>
              <a:off x="1653690" y="3448058"/>
              <a:ext cx="3421738" cy="507601"/>
              <a:chOff x="1653499" y="3540761"/>
              <a:chExt cx="3421738" cy="507601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853E8A1-C123-44E8-9319-43F5E6C5194E}"/>
                  </a:ext>
                </a:extLst>
              </p:cNvPr>
              <p:cNvGrpSpPr/>
              <p:nvPr/>
            </p:nvGrpSpPr>
            <p:grpSpPr>
              <a:xfrm>
                <a:off x="1653499" y="3540761"/>
                <a:ext cx="3421738" cy="507601"/>
                <a:chOff x="1803285" y="2545977"/>
                <a:chExt cx="3421738" cy="572499"/>
              </a:xfrm>
            </p:grpSpPr>
            <p:sp>
              <p:nvSpPr>
                <p:cNvPr id="117" name="Rectangle: Rounded Corners 116">
                  <a:extLst>
                    <a:ext uri="{FF2B5EF4-FFF2-40B4-BE49-F238E27FC236}">
                      <a16:creationId xmlns:a16="http://schemas.microsoft.com/office/drawing/2014/main" id="{214326A8-9906-4564-BE62-212B333E8E86}"/>
                    </a:ext>
                  </a:extLst>
                </p:cNvPr>
                <p:cNvSpPr/>
                <p:nvPr/>
              </p:nvSpPr>
              <p:spPr>
                <a:xfrm>
                  <a:off x="3973181" y="2545977"/>
                  <a:ext cx="1251842" cy="572499"/>
                </a:xfrm>
                <a:prstGeom prst="roundRect">
                  <a:avLst/>
                </a:prstGeom>
                <a:solidFill>
                  <a:srgbClr val="C45B58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Arrow: Pentagon 117">
                  <a:extLst>
                    <a:ext uri="{FF2B5EF4-FFF2-40B4-BE49-F238E27FC236}">
                      <a16:creationId xmlns:a16="http://schemas.microsoft.com/office/drawing/2014/main" id="{BEA57874-41E4-4CF5-B76E-8955487510AD}"/>
                    </a:ext>
                  </a:extLst>
                </p:cNvPr>
                <p:cNvSpPr/>
                <p:nvPr/>
              </p:nvSpPr>
              <p:spPr>
                <a:xfrm>
                  <a:off x="1803285" y="2652632"/>
                  <a:ext cx="2144140" cy="324822"/>
                </a:xfrm>
                <a:prstGeom prst="homePlat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5" name="Shape 38">
                <a:extLst>
                  <a:ext uri="{FF2B5EF4-FFF2-40B4-BE49-F238E27FC236}">
                    <a16:creationId xmlns:a16="http://schemas.microsoft.com/office/drawing/2014/main" id="{4CF82B38-DD48-4662-9293-1A29690AC0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20243" y="3605489"/>
                <a:ext cx="1344912" cy="342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6385" tIns="86385" rIns="86385" bIns="8638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100000"/>
                  <a:buFont typeface="Walter Turncoat"/>
                  <a:buNone/>
                  <a:defRPr sz="6000" b="0" i="0" u="none" strike="noStrike" cap="none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1pPr>
                <a:lvl2pPr lvl="1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2pPr>
                <a:lvl3pPr lvl="2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3pPr>
                <a:lvl4pPr lvl="3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4pPr>
                <a:lvl5pPr lvl="4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5pPr>
                <a:lvl6pPr lvl="5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6pPr>
                <a:lvl7pPr lvl="6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7pPr>
                <a:lvl8pPr lvl="7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8pPr>
                <a:lvl9pPr lvl="8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9pPr>
              </a:lstStyle>
              <a:p>
                <a:r>
                  <a:rPr lang="en-US" sz="1800" b="1" dirty="0">
                    <a:solidFill>
                      <a:srgbClr val="A13B39"/>
                    </a:solidFill>
                    <a:latin typeface="Arial" panose="020B0604020202020204" pitchFamily="34" charset="0"/>
                    <a:ea typeface="Microsoft YaHei UI" panose="020B0503020204020204" pitchFamily="34" charset="-122"/>
                    <a:cs typeface="Arial" panose="020B0604020202020204" pitchFamily="34" charset="0"/>
                  </a:rPr>
                  <a:t>Professional</a:t>
                </a:r>
              </a:p>
            </p:txBody>
          </p:sp>
          <p:sp>
            <p:nvSpPr>
              <p:cNvPr id="116" name="Arrow: Chevron 213">
                <a:extLst>
                  <a:ext uri="{FF2B5EF4-FFF2-40B4-BE49-F238E27FC236}">
                    <a16:creationId xmlns:a16="http://schemas.microsoft.com/office/drawing/2014/main" id="{3A14F38C-9F82-4B03-8C30-65C4296DF92C}"/>
                  </a:ext>
                </a:extLst>
              </p:cNvPr>
              <p:cNvSpPr/>
              <p:nvPr/>
            </p:nvSpPr>
            <p:spPr>
              <a:xfrm>
                <a:off x="3549948" y="3604461"/>
                <a:ext cx="253619" cy="343966"/>
              </a:xfrm>
              <a:prstGeom prst="chevron">
                <a:avLst/>
              </a:prstGeom>
              <a:solidFill>
                <a:srgbClr val="C0504D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800" b="0" i="0" u="none" strike="noStrike" kern="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F824E16-1DDC-458F-BA16-F7B7ABA26B23}"/>
                </a:ext>
              </a:extLst>
            </p:cNvPr>
            <p:cNvGrpSpPr/>
            <p:nvPr/>
          </p:nvGrpSpPr>
          <p:grpSpPr>
            <a:xfrm>
              <a:off x="1594681" y="5898298"/>
              <a:ext cx="3462561" cy="507600"/>
              <a:chOff x="1594681" y="5898298"/>
              <a:chExt cx="3462561" cy="507600"/>
            </a:xfrm>
          </p:grpSpPr>
          <p:sp>
            <p:nvSpPr>
              <p:cNvPr id="107" name="Arrow: Pentagon 106">
                <a:extLst>
                  <a:ext uri="{FF2B5EF4-FFF2-40B4-BE49-F238E27FC236}">
                    <a16:creationId xmlns:a16="http://schemas.microsoft.com/office/drawing/2014/main" id="{C2ADBD98-0770-4B7F-8B2A-818A59E05237}"/>
                  </a:ext>
                </a:extLst>
              </p:cNvPr>
              <p:cNvSpPr/>
              <p:nvPr/>
            </p:nvSpPr>
            <p:spPr>
              <a:xfrm>
                <a:off x="1624452" y="5967595"/>
                <a:ext cx="2052440" cy="396000"/>
              </a:xfrm>
              <a:prstGeom prst="homePlat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4094D6F0-E4B6-48A8-990A-2D0832E47CA8}"/>
                  </a:ext>
                </a:extLst>
              </p:cNvPr>
              <p:cNvGrpSpPr/>
              <p:nvPr/>
            </p:nvGrpSpPr>
            <p:grpSpPr>
              <a:xfrm>
                <a:off x="1594681" y="5898298"/>
                <a:ext cx="3462561" cy="507600"/>
                <a:chOff x="1803285" y="2494569"/>
                <a:chExt cx="3462561" cy="572499"/>
              </a:xfrm>
            </p:grpSpPr>
            <p:sp>
              <p:nvSpPr>
                <p:cNvPr id="111" name="Rectangle: Rounded Corners 110">
                  <a:extLst>
                    <a:ext uri="{FF2B5EF4-FFF2-40B4-BE49-F238E27FC236}">
                      <a16:creationId xmlns:a16="http://schemas.microsoft.com/office/drawing/2014/main" id="{BC2B9686-48C5-4001-9E53-687790E12C2C}"/>
                    </a:ext>
                  </a:extLst>
                </p:cNvPr>
                <p:cNvSpPr/>
                <p:nvPr/>
              </p:nvSpPr>
              <p:spPr>
                <a:xfrm>
                  <a:off x="4014004" y="2494569"/>
                  <a:ext cx="1251842" cy="572499"/>
                </a:xfrm>
                <a:prstGeom prst="roundRect">
                  <a:avLst/>
                </a:prstGeom>
                <a:solidFill>
                  <a:srgbClr val="C45B58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Arrow: Pentagon 111">
                  <a:extLst>
                    <a:ext uri="{FF2B5EF4-FFF2-40B4-BE49-F238E27FC236}">
                      <a16:creationId xmlns:a16="http://schemas.microsoft.com/office/drawing/2014/main" id="{CCA31E4D-F7C2-47D3-A775-211E5ECEE274}"/>
                    </a:ext>
                  </a:extLst>
                </p:cNvPr>
                <p:cNvSpPr/>
                <p:nvPr/>
              </p:nvSpPr>
              <p:spPr>
                <a:xfrm>
                  <a:off x="1803285" y="2586710"/>
                  <a:ext cx="2144140" cy="406027"/>
                </a:xfrm>
                <a:prstGeom prst="homePlate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9" name="Shape 38">
                <a:extLst>
                  <a:ext uri="{FF2B5EF4-FFF2-40B4-BE49-F238E27FC236}">
                    <a16:creationId xmlns:a16="http://schemas.microsoft.com/office/drawing/2014/main" id="{550C8696-6F54-454A-B8ED-F4B49DEF64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8125" y="5965562"/>
                <a:ext cx="1675878" cy="3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6385" tIns="86385" rIns="86385" bIns="8638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100000"/>
                  <a:buFont typeface="Walter Turncoat"/>
                  <a:buNone/>
                  <a:defRPr sz="6000" b="0" i="0" u="none" strike="noStrike" cap="none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1pPr>
                <a:lvl2pPr lvl="1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2pPr>
                <a:lvl3pPr lvl="2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3pPr>
                <a:lvl4pPr lvl="3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4pPr>
                <a:lvl5pPr lvl="4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5pPr>
                <a:lvl6pPr lvl="5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6pPr>
                <a:lvl7pPr lvl="6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7pPr>
                <a:lvl8pPr lvl="7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8pPr>
                <a:lvl9pPr lvl="8" algn="ctr">
                  <a:spcBef>
                    <a:spcPts val="0"/>
                  </a:spcBef>
                  <a:buClr>
                    <a:srgbClr val="FFFFFF"/>
                  </a:buClr>
                  <a:buSzPct val="100000"/>
                  <a:buFont typeface="Walter Turncoat"/>
                  <a:buNone/>
                  <a:defRPr sz="6000">
                    <a:solidFill>
                      <a:srgbClr val="FFFFFF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9pPr>
              </a:lstStyle>
              <a:p>
                <a:r>
                  <a:rPr lang="en-US" sz="1800" b="1" dirty="0">
                    <a:solidFill>
                      <a:srgbClr val="A13B39"/>
                    </a:solidFill>
                    <a:latin typeface="Arial" panose="020B0604020202020204" pitchFamily="34" charset="0"/>
                    <a:ea typeface="Microsoft YaHei UI" panose="020B0503020204020204" pitchFamily="34" charset="-122"/>
                    <a:cs typeface="Arial" panose="020B0604020202020204" pitchFamily="34" charset="0"/>
                  </a:rPr>
                  <a:t>Arts, Entertainment &amp; Recreation</a:t>
                </a:r>
              </a:p>
            </p:txBody>
          </p:sp>
          <p:sp>
            <p:nvSpPr>
              <p:cNvPr id="110" name="Arrow: Chevron 213">
                <a:extLst>
                  <a:ext uri="{FF2B5EF4-FFF2-40B4-BE49-F238E27FC236}">
                    <a16:creationId xmlns:a16="http://schemas.microsoft.com/office/drawing/2014/main" id="{5899715A-432B-41B3-A345-9B3EE073D5B1}"/>
                  </a:ext>
                </a:extLst>
              </p:cNvPr>
              <p:cNvSpPr/>
              <p:nvPr/>
            </p:nvSpPr>
            <p:spPr>
              <a:xfrm>
                <a:off x="3486617" y="5953216"/>
                <a:ext cx="296100" cy="424243"/>
              </a:xfrm>
              <a:prstGeom prst="chevron">
                <a:avLst/>
              </a:prstGeom>
              <a:solidFill>
                <a:srgbClr val="C0504D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800" b="0" i="0" u="none" strike="noStrike" kern="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813D5E3-AFDA-489D-A51C-E7735AC14145}"/>
                </a:ext>
              </a:extLst>
            </p:cNvPr>
            <p:cNvGrpSpPr/>
            <p:nvPr/>
          </p:nvGrpSpPr>
          <p:grpSpPr>
            <a:xfrm>
              <a:off x="1131553" y="2046136"/>
              <a:ext cx="851863" cy="680747"/>
              <a:chOff x="-1840427" y="2125243"/>
              <a:chExt cx="851863" cy="680747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4D7E734B-50A3-4E71-A7D4-A643A110397E}"/>
                  </a:ext>
                </a:extLst>
              </p:cNvPr>
              <p:cNvGrpSpPr/>
              <p:nvPr/>
            </p:nvGrpSpPr>
            <p:grpSpPr>
              <a:xfrm>
                <a:off x="-1840427" y="2142843"/>
                <a:ext cx="851863" cy="663147"/>
                <a:chOff x="-1840427" y="2142843"/>
                <a:chExt cx="1388084" cy="1241164"/>
              </a:xfrm>
            </p:grpSpPr>
            <p:sp>
              <p:nvSpPr>
                <p:cNvPr id="105" name="Rectangle: Rounded Corners 24">
                  <a:extLst>
                    <a:ext uri="{FF2B5EF4-FFF2-40B4-BE49-F238E27FC236}">
                      <a16:creationId xmlns:a16="http://schemas.microsoft.com/office/drawing/2014/main" id="{B90E716D-1AFE-465D-A581-583C22B5760C}"/>
                    </a:ext>
                  </a:extLst>
                </p:cNvPr>
                <p:cNvSpPr/>
                <p:nvPr/>
              </p:nvSpPr>
              <p:spPr>
                <a:xfrm rot="11832342">
                  <a:off x="-1833599" y="2175428"/>
                  <a:ext cx="1381256" cy="1208579"/>
                </a:xfrm>
                <a:prstGeom prst="roundRect">
                  <a:avLst/>
                </a:prstGeom>
                <a:solidFill>
                  <a:srgbClr val="F5A58B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Rectangle: Rounded Corners 24">
                  <a:extLst>
                    <a:ext uri="{FF2B5EF4-FFF2-40B4-BE49-F238E27FC236}">
                      <a16:creationId xmlns:a16="http://schemas.microsoft.com/office/drawing/2014/main" id="{15640E59-524A-4820-BA64-CAEA4CD6F288}"/>
                    </a:ext>
                  </a:extLst>
                </p:cNvPr>
                <p:cNvSpPr/>
                <p:nvPr/>
              </p:nvSpPr>
              <p:spPr>
                <a:xfrm>
                  <a:off x="-1840427" y="2142843"/>
                  <a:ext cx="1381256" cy="1208579"/>
                </a:xfrm>
                <a:prstGeom prst="roundRect">
                  <a:avLst/>
                </a:prstGeom>
                <a:solidFill>
                  <a:srgbClr val="C45B58"/>
                </a:solidFill>
                <a:ln w="25400" cap="flat" cmpd="sng" algn="ctr">
                  <a:noFill/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0FD824C3-76B0-46A5-B852-1484A64D2448}"/>
                  </a:ext>
                </a:extLst>
              </p:cNvPr>
              <p:cNvGrpSpPr/>
              <p:nvPr/>
            </p:nvGrpSpPr>
            <p:grpSpPr>
              <a:xfrm>
                <a:off x="-1739753" y="2125243"/>
                <a:ext cx="654704" cy="643608"/>
                <a:chOff x="-1542182" y="1785244"/>
                <a:chExt cx="654704" cy="643608"/>
              </a:xfrm>
            </p:grpSpPr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6D9A8EF7-6AA8-4EDD-86B6-133BAEF23C2A}"/>
                    </a:ext>
                  </a:extLst>
                </p:cNvPr>
                <p:cNvSpPr/>
                <p:nvPr/>
              </p:nvSpPr>
              <p:spPr>
                <a:xfrm rot="2742208">
                  <a:off x="-1534168" y="1786524"/>
                  <a:ext cx="625021" cy="64104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C5621963-C4DE-4CB1-A17A-F3EC37B29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-1531086" y="1785244"/>
                  <a:ext cx="643608" cy="64360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B6C1B6F-D443-456E-818A-5EBCFB66B78C}"/>
                </a:ext>
              </a:extLst>
            </p:cNvPr>
            <p:cNvGrpSpPr/>
            <p:nvPr/>
          </p:nvGrpSpPr>
          <p:grpSpPr>
            <a:xfrm>
              <a:off x="1111031" y="3249012"/>
              <a:ext cx="851863" cy="676468"/>
              <a:chOff x="-133427" y="2884490"/>
              <a:chExt cx="851863" cy="676468"/>
            </a:xfrm>
            <a:effectLst/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FA95840-12AD-4EA8-A98A-93F151632AA2}"/>
                  </a:ext>
                </a:extLst>
              </p:cNvPr>
              <p:cNvGrpSpPr/>
              <p:nvPr/>
            </p:nvGrpSpPr>
            <p:grpSpPr>
              <a:xfrm>
                <a:off x="-133427" y="2889505"/>
                <a:ext cx="851863" cy="671453"/>
                <a:chOff x="-1840427" y="2134537"/>
                <a:chExt cx="851863" cy="671453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E1ECF792-FBB5-4474-8A0F-247C2788A9E3}"/>
                    </a:ext>
                  </a:extLst>
                </p:cNvPr>
                <p:cNvGrpSpPr/>
                <p:nvPr/>
              </p:nvGrpSpPr>
              <p:grpSpPr>
                <a:xfrm>
                  <a:off x="-1840427" y="2142843"/>
                  <a:ext cx="851863" cy="663147"/>
                  <a:chOff x="-1840427" y="2142843"/>
                  <a:chExt cx="1388084" cy="1241164"/>
                </a:xfrm>
              </p:grpSpPr>
              <p:sp>
                <p:nvSpPr>
                  <p:cNvPr id="98" name="Rectangle: Rounded Corners 24">
                    <a:extLst>
                      <a:ext uri="{FF2B5EF4-FFF2-40B4-BE49-F238E27FC236}">
                        <a16:creationId xmlns:a16="http://schemas.microsoft.com/office/drawing/2014/main" id="{CEF5785A-D4A9-4173-BE91-48ED88F1F61C}"/>
                      </a:ext>
                    </a:extLst>
                  </p:cNvPr>
                  <p:cNvSpPr/>
                  <p:nvPr/>
                </p:nvSpPr>
                <p:spPr>
                  <a:xfrm rot="11832342">
                    <a:off x="-1833599" y="2175428"/>
                    <a:ext cx="1381256" cy="1208579"/>
                  </a:xfrm>
                  <a:prstGeom prst="roundRect">
                    <a:avLst/>
                  </a:prstGeom>
                  <a:solidFill>
                    <a:srgbClr val="F5A58B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" name="Rectangle: Rounded Corners 24">
                    <a:extLst>
                      <a:ext uri="{FF2B5EF4-FFF2-40B4-BE49-F238E27FC236}">
                        <a16:creationId xmlns:a16="http://schemas.microsoft.com/office/drawing/2014/main" id="{38ED252D-04FB-4B65-8F9C-84BED4FB0935}"/>
                      </a:ext>
                    </a:extLst>
                  </p:cNvPr>
                  <p:cNvSpPr/>
                  <p:nvPr/>
                </p:nvSpPr>
                <p:spPr>
                  <a:xfrm>
                    <a:off x="-1840427" y="2142843"/>
                    <a:ext cx="1381256" cy="1208579"/>
                  </a:xfrm>
                  <a:prstGeom prst="roundRect">
                    <a:avLst/>
                  </a:prstGeom>
                  <a:solidFill>
                    <a:srgbClr val="C45B58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1BBDACFA-F29B-4AF6-820B-09D11DE2118F}"/>
                    </a:ext>
                  </a:extLst>
                </p:cNvPr>
                <p:cNvSpPr/>
                <p:nvPr/>
              </p:nvSpPr>
              <p:spPr>
                <a:xfrm rot="2742208">
                  <a:off x="-1731739" y="2126523"/>
                  <a:ext cx="625021" cy="64104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FDE3527-8E40-41C3-9A66-1B762D0B81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8634" y="2884490"/>
                <a:ext cx="465555" cy="426444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F8DA27EE-49D7-4C54-BFE4-DF6C6AF02D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09" y="3158313"/>
                <a:ext cx="325299" cy="297971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167BA461-A2AC-45E8-A738-975991935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785" y="3145653"/>
                <a:ext cx="308264" cy="282368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D82DB32-58A7-4CBE-AC74-44FF0301BF64}"/>
                </a:ext>
              </a:extLst>
            </p:cNvPr>
            <p:cNvGrpSpPr/>
            <p:nvPr/>
          </p:nvGrpSpPr>
          <p:grpSpPr>
            <a:xfrm>
              <a:off x="1136822" y="4476994"/>
              <a:ext cx="851863" cy="688139"/>
              <a:chOff x="-418793" y="4088075"/>
              <a:chExt cx="851863" cy="688139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622D33D2-4DF1-44C3-BABB-01D9B8983DC2}"/>
                  </a:ext>
                </a:extLst>
              </p:cNvPr>
              <p:cNvGrpSpPr/>
              <p:nvPr/>
            </p:nvGrpSpPr>
            <p:grpSpPr>
              <a:xfrm>
                <a:off x="-418793" y="4113067"/>
                <a:ext cx="851863" cy="663147"/>
                <a:chOff x="-1840427" y="2142843"/>
                <a:chExt cx="1388084" cy="1241164"/>
              </a:xfrm>
            </p:grpSpPr>
            <p:sp>
              <p:nvSpPr>
                <p:cNvPr id="90" name="Rectangle: Rounded Corners 24">
                  <a:extLst>
                    <a:ext uri="{FF2B5EF4-FFF2-40B4-BE49-F238E27FC236}">
                      <a16:creationId xmlns:a16="http://schemas.microsoft.com/office/drawing/2014/main" id="{FF97D4C4-1964-41C0-8CDB-9DF4C177F4DC}"/>
                    </a:ext>
                  </a:extLst>
                </p:cNvPr>
                <p:cNvSpPr/>
                <p:nvPr/>
              </p:nvSpPr>
              <p:spPr>
                <a:xfrm rot="11832342">
                  <a:off x="-1833599" y="2175428"/>
                  <a:ext cx="1381256" cy="1208579"/>
                </a:xfrm>
                <a:prstGeom prst="roundRect">
                  <a:avLst/>
                </a:prstGeom>
                <a:solidFill>
                  <a:srgbClr val="F5A58B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: Rounded Corners 24">
                  <a:extLst>
                    <a:ext uri="{FF2B5EF4-FFF2-40B4-BE49-F238E27FC236}">
                      <a16:creationId xmlns:a16="http://schemas.microsoft.com/office/drawing/2014/main" id="{D2A3FB2A-8EE9-4B3F-98B8-E8E516D010FD}"/>
                    </a:ext>
                  </a:extLst>
                </p:cNvPr>
                <p:cNvSpPr/>
                <p:nvPr/>
              </p:nvSpPr>
              <p:spPr>
                <a:xfrm>
                  <a:off x="-1840427" y="2142843"/>
                  <a:ext cx="1381256" cy="1208579"/>
                </a:xfrm>
                <a:prstGeom prst="roundRect">
                  <a:avLst/>
                </a:prstGeom>
                <a:solidFill>
                  <a:srgbClr val="C45B58"/>
                </a:solidFill>
                <a:ln w="25400" cap="flat" cmpd="sng" algn="ctr">
                  <a:noFill/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8674F367-3EF0-4351-96B6-A965D0B0879A}"/>
                  </a:ext>
                </a:extLst>
              </p:cNvPr>
              <p:cNvGrpSpPr/>
              <p:nvPr/>
            </p:nvGrpSpPr>
            <p:grpSpPr>
              <a:xfrm>
                <a:off x="-373954" y="4088075"/>
                <a:ext cx="787025" cy="659991"/>
                <a:chOff x="-312310" y="4826340"/>
                <a:chExt cx="787025" cy="659991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021F8A11-9981-4EEB-BCDE-E40C0F69911F}"/>
                    </a:ext>
                  </a:extLst>
                </p:cNvPr>
                <p:cNvSpPr/>
                <p:nvPr/>
              </p:nvSpPr>
              <p:spPr>
                <a:xfrm rot="2742208">
                  <a:off x="-265499" y="4853296"/>
                  <a:ext cx="625021" cy="64104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3B666A22-2B79-487E-A503-3091BC5FC298}"/>
                    </a:ext>
                  </a:extLst>
                </p:cNvPr>
                <p:cNvGrpSpPr/>
                <p:nvPr/>
              </p:nvGrpSpPr>
              <p:grpSpPr>
                <a:xfrm>
                  <a:off x="-312310" y="4826340"/>
                  <a:ext cx="787025" cy="652119"/>
                  <a:chOff x="2224787" y="6574464"/>
                  <a:chExt cx="832944" cy="690167"/>
                </a:xfrm>
              </p:grpSpPr>
              <p:pic>
                <p:nvPicPr>
                  <p:cNvPr id="88" name="Picture 87">
                    <a:extLst>
                      <a:ext uri="{FF2B5EF4-FFF2-40B4-BE49-F238E27FC236}">
                        <a16:creationId xmlns:a16="http://schemas.microsoft.com/office/drawing/2014/main" id="{1B5AB3E6-65B3-4DD9-8CFB-FD474BD4B8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24787" y="6574464"/>
                    <a:ext cx="574469" cy="647263"/>
                  </a:xfrm>
                  <a:prstGeom prst="rect">
                    <a:avLst/>
                  </a:prstGeom>
                </p:spPr>
              </p:pic>
              <p:pic>
                <p:nvPicPr>
                  <p:cNvPr id="89" name="Picture 88">
                    <a:extLst>
                      <a:ext uri="{FF2B5EF4-FFF2-40B4-BE49-F238E27FC236}">
                        <a16:creationId xmlns:a16="http://schemas.microsoft.com/office/drawing/2014/main" id="{89330FE9-F4CB-405B-AD7D-0C0FB77989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30272" y="6737172"/>
                    <a:ext cx="527459" cy="527459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C2F22D8-4758-45EF-95F3-86870DF98437}"/>
                </a:ext>
              </a:extLst>
            </p:cNvPr>
            <p:cNvGrpSpPr/>
            <p:nvPr/>
          </p:nvGrpSpPr>
          <p:grpSpPr>
            <a:xfrm>
              <a:off x="1122660" y="5797809"/>
              <a:ext cx="851863" cy="671453"/>
              <a:chOff x="-1163538" y="5816371"/>
              <a:chExt cx="851863" cy="671453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9AAC2C21-7BFE-41C8-B343-D2C671997B24}"/>
                  </a:ext>
                </a:extLst>
              </p:cNvPr>
              <p:cNvGrpSpPr/>
              <p:nvPr/>
            </p:nvGrpSpPr>
            <p:grpSpPr>
              <a:xfrm>
                <a:off x="-1163538" y="5816371"/>
                <a:ext cx="851863" cy="671453"/>
                <a:chOff x="-1840427" y="2134537"/>
                <a:chExt cx="851863" cy="671453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C02695C6-1DAD-4C2A-AFC3-29854710FC58}"/>
                    </a:ext>
                  </a:extLst>
                </p:cNvPr>
                <p:cNvGrpSpPr/>
                <p:nvPr/>
              </p:nvGrpSpPr>
              <p:grpSpPr>
                <a:xfrm>
                  <a:off x="-1840427" y="2142843"/>
                  <a:ext cx="851863" cy="663147"/>
                  <a:chOff x="-1840427" y="2142843"/>
                  <a:chExt cx="1388084" cy="1241164"/>
                </a:xfrm>
              </p:grpSpPr>
              <p:sp>
                <p:nvSpPr>
                  <p:cNvPr id="82" name="Rectangle: Rounded Corners 24">
                    <a:extLst>
                      <a:ext uri="{FF2B5EF4-FFF2-40B4-BE49-F238E27FC236}">
                        <a16:creationId xmlns:a16="http://schemas.microsoft.com/office/drawing/2014/main" id="{84713EC3-C18B-4CF4-85CD-A45A855F0017}"/>
                      </a:ext>
                    </a:extLst>
                  </p:cNvPr>
                  <p:cNvSpPr/>
                  <p:nvPr/>
                </p:nvSpPr>
                <p:spPr>
                  <a:xfrm rot="11832342">
                    <a:off x="-1833599" y="2175428"/>
                    <a:ext cx="1381256" cy="1208579"/>
                  </a:xfrm>
                  <a:prstGeom prst="roundRect">
                    <a:avLst/>
                  </a:prstGeom>
                  <a:solidFill>
                    <a:srgbClr val="F5A58B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Rectangle: Rounded Corners 24">
                    <a:extLst>
                      <a:ext uri="{FF2B5EF4-FFF2-40B4-BE49-F238E27FC236}">
                        <a16:creationId xmlns:a16="http://schemas.microsoft.com/office/drawing/2014/main" id="{82CED477-59F9-47E1-8DDB-711EFB5300B9}"/>
                      </a:ext>
                    </a:extLst>
                  </p:cNvPr>
                  <p:cNvSpPr/>
                  <p:nvPr/>
                </p:nvSpPr>
                <p:spPr>
                  <a:xfrm>
                    <a:off x="-1840427" y="2142843"/>
                    <a:ext cx="1381256" cy="1208579"/>
                  </a:xfrm>
                  <a:prstGeom prst="roundRect">
                    <a:avLst/>
                  </a:prstGeom>
                  <a:solidFill>
                    <a:srgbClr val="C45B58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72D9814A-57F1-41A0-883F-8B8493BAFF76}"/>
                    </a:ext>
                  </a:extLst>
                </p:cNvPr>
                <p:cNvSpPr/>
                <p:nvPr/>
              </p:nvSpPr>
              <p:spPr>
                <a:xfrm rot="2742208">
                  <a:off x="-1731739" y="2126523"/>
                  <a:ext cx="625021" cy="64104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02BB31D2-4B04-4179-A181-0BC7ADDD7E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6947" y="5856529"/>
                <a:ext cx="368322" cy="346643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1B67C794-66AB-44FE-B18A-A1C8BB0A50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52485" y="6003980"/>
                <a:ext cx="300665" cy="282968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39924799-7A74-4EFB-B572-907317FFC2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87856" y="6066572"/>
                <a:ext cx="330251" cy="310813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BB0ADDB-B22E-4C97-B029-0940EA3E4D91}"/>
                </a:ext>
              </a:extLst>
            </p:cNvPr>
            <p:cNvGrpSpPr/>
            <p:nvPr/>
          </p:nvGrpSpPr>
          <p:grpSpPr>
            <a:xfrm>
              <a:off x="5392024" y="2734149"/>
              <a:ext cx="851863" cy="671453"/>
              <a:chOff x="6568959" y="2849772"/>
              <a:chExt cx="851863" cy="671453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317B17B-95D1-40A8-B99C-152B97A7F1CB}"/>
                  </a:ext>
                </a:extLst>
              </p:cNvPr>
              <p:cNvGrpSpPr/>
              <p:nvPr/>
            </p:nvGrpSpPr>
            <p:grpSpPr>
              <a:xfrm>
                <a:off x="6568959" y="2849772"/>
                <a:ext cx="851863" cy="671453"/>
                <a:chOff x="-1840427" y="2134537"/>
                <a:chExt cx="851863" cy="671453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F2E814F7-2015-4FBB-A0C5-F234F9D6A3EC}"/>
                    </a:ext>
                  </a:extLst>
                </p:cNvPr>
                <p:cNvGrpSpPr/>
                <p:nvPr/>
              </p:nvGrpSpPr>
              <p:grpSpPr>
                <a:xfrm>
                  <a:off x="-1840427" y="2142843"/>
                  <a:ext cx="851863" cy="663147"/>
                  <a:chOff x="-1840427" y="2142843"/>
                  <a:chExt cx="1388084" cy="1241164"/>
                </a:xfrm>
              </p:grpSpPr>
              <p:sp>
                <p:nvSpPr>
                  <p:cNvPr id="74" name="Rectangle: Rounded Corners 24">
                    <a:extLst>
                      <a:ext uri="{FF2B5EF4-FFF2-40B4-BE49-F238E27FC236}">
                        <a16:creationId xmlns:a16="http://schemas.microsoft.com/office/drawing/2014/main" id="{70037358-BEBD-4F0A-A08A-A4377ABCB851}"/>
                      </a:ext>
                    </a:extLst>
                  </p:cNvPr>
                  <p:cNvSpPr/>
                  <p:nvPr/>
                </p:nvSpPr>
                <p:spPr>
                  <a:xfrm rot="11832342">
                    <a:off x="-1833599" y="2175428"/>
                    <a:ext cx="1381256" cy="1208579"/>
                  </a:xfrm>
                  <a:prstGeom prst="roundRect">
                    <a:avLst/>
                  </a:prstGeom>
                  <a:solidFill>
                    <a:srgbClr val="4BACC6">
                      <a:lumMod val="60000"/>
                      <a:lumOff val="4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Rectangle: Rounded Corners 24">
                    <a:extLst>
                      <a:ext uri="{FF2B5EF4-FFF2-40B4-BE49-F238E27FC236}">
                        <a16:creationId xmlns:a16="http://schemas.microsoft.com/office/drawing/2014/main" id="{ED3FEC01-49D6-492E-8148-2F442E169F08}"/>
                      </a:ext>
                    </a:extLst>
                  </p:cNvPr>
                  <p:cNvSpPr/>
                  <p:nvPr/>
                </p:nvSpPr>
                <p:spPr>
                  <a:xfrm>
                    <a:off x="-1840427" y="2142843"/>
                    <a:ext cx="1381256" cy="1208579"/>
                  </a:xfrm>
                  <a:prstGeom prst="roundRect">
                    <a:avLst/>
                  </a:prstGeom>
                  <a:solidFill>
                    <a:srgbClr val="8EB4E3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7CD609D5-9278-4829-A4E1-BBD18C832789}"/>
                    </a:ext>
                  </a:extLst>
                </p:cNvPr>
                <p:cNvSpPr/>
                <p:nvPr/>
              </p:nvSpPr>
              <p:spPr>
                <a:xfrm rot="2742208">
                  <a:off x="-1731739" y="2126523"/>
                  <a:ext cx="625021" cy="64104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940C3CB-C0C5-466C-B0CD-92024A506F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5542" y="2893574"/>
                <a:ext cx="432400" cy="354821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51430437-59FC-485F-8873-E7F82E19AF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7477" y="3105946"/>
                <a:ext cx="377255" cy="32170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6803CB9-9DA7-4D16-9701-1F497BF2F25F}"/>
                </a:ext>
              </a:extLst>
            </p:cNvPr>
            <p:cNvGrpSpPr/>
            <p:nvPr/>
          </p:nvGrpSpPr>
          <p:grpSpPr>
            <a:xfrm>
              <a:off x="5394919" y="3936768"/>
              <a:ext cx="851863" cy="671453"/>
              <a:chOff x="6529442" y="3514847"/>
              <a:chExt cx="851863" cy="671453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1D5EBDAF-4725-4764-A1A0-2987C770E56B}"/>
                  </a:ext>
                </a:extLst>
              </p:cNvPr>
              <p:cNvGrpSpPr/>
              <p:nvPr/>
            </p:nvGrpSpPr>
            <p:grpSpPr>
              <a:xfrm>
                <a:off x="6529442" y="3514847"/>
                <a:ext cx="851863" cy="671453"/>
                <a:chOff x="-1840427" y="2134537"/>
                <a:chExt cx="851863" cy="671453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76A12A44-2159-42CC-988F-93CAB2C35996}"/>
                    </a:ext>
                  </a:extLst>
                </p:cNvPr>
                <p:cNvGrpSpPr/>
                <p:nvPr/>
              </p:nvGrpSpPr>
              <p:grpSpPr>
                <a:xfrm>
                  <a:off x="-1840427" y="2142843"/>
                  <a:ext cx="851863" cy="663147"/>
                  <a:chOff x="-1840427" y="2142843"/>
                  <a:chExt cx="1388084" cy="1241164"/>
                </a:xfrm>
              </p:grpSpPr>
              <p:sp>
                <p:nvSpPr>
                  <p:cNvPr id="67" name="Rectangle: Rounded Corners 24">
                    <a:extLst>
                      <a:ext uri="{FF2B5EF4-FFF2-40B4-BE49-F238E27FC236}">
                        <a16:creationId xmlns:a16="http://schemas.microsoft.com/office/drawing/2014/main" id="{2C218CB1-8609-45DC-996D-D8D0358758F3}"/>
                      </a:ext>
                    </a:extLst>
                  </p:cNvPr>
                  <p:cNvSpPr/>
                  <p:nvPr/>
                </p:nvSpPr>
                <p:spPr>
                  <a:xfrm rot="11832342">
                    <a:off x="-1833599" y="2175428"/>
                    <a:ext cx="1381256" cy="1208579"/>
                  </a:xfrm>
                  <a:prstGeom prst="roundRect">
                    <a:avLst/>
                  </a:prstGeom>
                  <a:solidFill>
                    <a:srgbClr val="4BACC6">
                      <a:lumMod val="60000"/>
                      <a:lumOff val="4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Rectangle: Rounded Corners 24">
                    <a:extLst>
                      <a:ext uri="{FF2B5EF4-FFF2-40B4-BE49-F238E27FC236}">
                        <a16:creationId xmlns:a16="http://schemas.microsoft.com/office/drawing/2014/main" id="{83A862E6-0985-41FB-AD6C-159C79A459C9}"/>
                      </a:ext>
                    </a:extLst>
                  </p:cNvPr>
                  <p:cNvSpPr/>
                  <p:nvPr/>
                </p:nvSpPr>
                <p:spPr>
                  <a:xfrm>
                    <a:off x="-1840427" y="2142843"/>
                    <a:ext cx="1381256" cy="1208579"/>
                  </a:xfrm>
                  <a:prstGeom prst="roundRect">
                    <a:avLst/>
                  </a:prstGeom>
                  <a:solidFill>
                    <a:srgbClr val="8EB4E3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07D7BC7B-705A-42D2-A2C2-2DAB977FB4B3}"/>
                    </a:ext>
                  </a:extLst>
                </p:cNvPr>
                <p:cNvSpPr/>
                <p:nvPr/>
              </p:nvSpPr>
              <p:spPr>
                <a:xfrm rot="2742208">
                  <a:off x="-1731739" y="2126523"/>
                  <a:ext cx="625021" cy="64104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BE21112A-9C00-475A-9D66-3BD910AA2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4289" y="3580405"/>
                <a:ext cx="432363" cy="432363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66F4D66-1786-4E7F-A0DD-544CA9A0E82C}"/>
                </a:ext>
              </a:extLst>
            </p:cNvPr>
            <p:cNvGrpSpPr/>
            <p:nvPr/>
          </p:nvGrpSpPr>
          <p:grpSpPr>
            <a:xfrm>
              <a:off x="5380352" y="5188201"/>
              <a:ext cx="851863" cy="671453"/>
              <a:chOff x="6518345" y="4488747"/>
              <a:chExt cx="851863" cy="671453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7695A7D8-5FD7-4D83-8565-2B60C3DDB573}"/>
                  </a:ext>
                </a:extLst>
              </p:cNvPr>
              <p:cNvGrpSpPr/>
              <p:nvPr/>
            </p:nvGrpSpPr>
            <p:grpSpPr>
              <a:xfrm>
                <a:off x="6518345" y="4488747"/>
                <a:ext cx="851863" cy="671453"/>
                <a:chOff x="-1840427" y="2134537"/>
                <a:chExt cx="851863" cy="671453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46595613-EB9C-46B9-B6B3-7D67841868DE}"/>
                    </a:ext>
                  </a:extLst>
                </p:cNvPr>
                <p:cNvGrpSpPr/>
                <p:nvPr/>
              </p:nvGrpSpPr>
              <p:grpSpPr>
                <a:xfrm>
                  <a:off x="-1840427" y="2142843"/>
                  <a:ext cx="851863" cy="663147"/>
                  <a:chOff x="-1840427" y="2142843"/>
                  <a:chExt cx="1388084" cy="1241164"/>
                </a:xfrm>
              </p:grpSpPr>
              <p:sp>
                <p:nvSpPr>
                  <p:cNvPr id="61" name="Rectangle: Rounded Corners 24">
                    <a:extLst>
                      <a:ext uri="{FF2B5EF4-FFF2-40B4-BE49-F238E27FC236}">
                        <a16:creationId xmlns:a16="http://schemas.microsoft.com/office/drawing/2014/main" id="{8911B711-90BC-4FCA-8D63-2F021F29DFC0}"/>
                      </a:ext>
                    </a:extLst>
                  </p:cNvPr>
                  <p:cNvSpPr/>
                  <p:nvPr/>
                </p:nvSpPr>
                <p:spPr>
                  <a:xfrm rot="11832342">
                    <a:off x="-1833599" y="2175428"/>
                    <a:ext cx="1381256" cy="1208579"/>
                  </a:xfrm>
                  <a:prstGeom prst="roundRect">
                    <a:avLst/>
                  </a:prstGeom>
                  <a:solidFill>
                    <a:srgbClr val="4BACC6">
                      <a:lumMod val="60000"/>
                      <a:lumOff val="4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Rectangle: Rounded Corners 24">
                    <a:extLst>
                      <a:ext uri="{FF2B5EF4-FFF2-40B4-BE49-F238E27FC236}">
                        <a16:creationId xmlns:a16="http://schemas.microsoft.com/office/drawing/2014/main" id="{4AA5E519-40AF-4166-A556-832CBA6026FB}"/>
                      </a:ext>
                    </a:extLst>
                  </p:cNvPr>
                  <p:cNvSpPr/>
                  <p:nvPr/>
                </p:nvSpPr>
                <p:spPr>
                  <a:xfrm>
                    <a:off x="-1840427" y="2142843"/>
                    <a:ext cx="1381256" cy="1208579"/>
                  </a:xfrm>
                  <a:prstGeom prst="roundRect">
                    <a:avLst/>
                  </a:prstGeom>
                  <a:solidFill>
                    <a:srgbClr val="8EB4E3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4BBA5493-082F-41F2-BBFF-06AADF652DB2}"/>
                    </a:ext>
                  </a:extLst>
                </p:cNvPr>
                <p:cNvSpPr/>
                <p:nvPr/>
              </p:nvSpPr>
              <p:spPr>
                <a:xfrm rot="2742208">
                  <a:off x="-1731739" y="2126523"/>
                  <a:ext cx="625021" cy="64104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0646F446-11B4-4A76-B4C2-B45D00C5C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5790" y="4516199"/>
                <a:ext cx="501162" cy="501162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EB1E3A3-5658-4DEF-AE90-274E1CB06108}"/>
                </a:ext>
              </a:extLst>
            </p:cNvPr>
            <p:cNvGrpSpPr/>
            <p:nvPr/>
          </p:nvGrpSpPr>
          <p:grpSpPr>
            <a:xfrm>
              <a:off x="5361121" y="6423683"/>
              <a:ext cx="851863" cy="671453"/>
              <a:chOff x="6364022" y="5784437"/>
              <a:chExt cx="851863" cy="671453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4EC0C45B-0F5B-405C-8A0E-45070F98F979}"/>
                  </a:ext>
                </a:extLst>
              </p:cNvPr>
              <p:cNvGrpSpPr/>
              <p:nvPr/>
            </p:nvGrpSpPr>
            <p:grpSpPr>
              <a:xfrm>
                <a:off x="6364022" y="5784437"/>
                <a:ext cx="851863" cy="671453"/>
                <a:chOff x="-1840427" y="2134537"/>
                <a:chExt cx="851863" cy="671453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1D04D293-446C-433B-B7BB-F02EE5D91A67}"/>
                    </a:ext>
                  </a:extLst>
                </p:cNvPr>
                <p:cNvGrpSpPr/>
                <p:nvPr/>
              </p:nvGrpSpPr>
              <p:grpSpPr>
                <a:xfrm>
                  <a:off x="-1840427" y="2142843"/>
                  <a:ext cx="851863" cy="663147"/>
                  <a:chOff x="-1840427" y="2142843"/>
                  <a:chExt cx="1388084" cy="1241164"/>
                </a:xfrm>
              </p:grpSpPr>
              <p:sp>
                <p:nvSpPr>
                  <p:cNvPr id="55" name="Rectangle: Rounded Corners 24">
                    <a:extLst>
                      <a:ext uri="{FF2B5EF4-FFF2-40B4-BE49-F238E27FC236}">
                        <a16:creationId xmlns:a16="http://schemas.microsoft.com/office/drawing/2014/main" id="{DBB0CB88-173A-4E30-8880-29E35AA81B4D}"/>
                      </a:ext>
                    </a:extLst>
                  </p:cNvPr>
                  <p:cNvSpPr/>
                  <p:nvPr/>
                </p:nvSpPr>
                <p:spPr>
                  <a:xfrm rot="11832342">
                    <a:off x="-1833599" y="2175428"/>
                    <a:ext cx="1381256" cy="1208579"/>
                  </a:xfrm>
                  <a:prstGeom prst="roundRect">
                    <a:avLst/>
                  </a:prstGeom>
                  <a:solidFill>
                    <a:srgbClr val="4BACC6">
                      <a:lumMod val="60000"/>
                      <a:lumOff val="4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Rectangle: Rounded Corners 24">
                    <a:extLst>
                      <a:ext uri="{FF2B5EF4-FFF2-40B4-BE49-F238E27FC236}">
                        <a16:creationId xmlns:a16="http://schemas.microsoft.com/office/drawing/2014/main" id="{F8F18A2E-739D-4E6D-A4E9-6A69B105807D}"/>
                      </a:ext>
                    </a:extLst>
                  </p:cNvPr>
                  <p:cNvSpPr/>
                  <p:nvPr/>
                </p:nvSpPr>
                <p:spPr>
                  <a:xfrm>
                    <a:off x="-1840427" y="2142843"/>
                    <a:ext cx="1381256" cy="1208579"/>
                  </a:xfrm>
                  <a:prstGeom prst="roundRect">
                    <a:avLst/>
                  </a:prstGeom>
                  <a:solidFill>
                    <a:srgbClr val="8EB4E3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A02DC314-2A0C-4D11-91E8-0730B09C9164}"/>
                    </a:ext>
                  </a:extLst>
                </p:cNvPr>
                <p:cNvSpPr/>
                <p:nvPr/>
              </p:nvSpPr>
              <p:spPr>
                <a:xfrm rot="2742208">
                  <a:off x="-1731739" y="2126523"/>
                  <a:ext cx="625021" cy="64104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7001AA92-0C44-40E9-B9D0-DB30371B1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562" y="5841632"/>
                <a:ext cx="520026" cy="520026"/>
              </a:xfrm>
              <a:prstGeom prst="rect">
                <a:avLst/>
              </a:prstGeom>
            </p:spPr>
          </p:pic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1C3662D-B002-4615-8784-F24921556372}"/>
                </a:ext>
              </a:extLst>
            </p:cNvPr>
            <p:cNvSpPr/>
            <p:nvPr/>
          </p:nvSpPr>
          <p:spPr>
            <a:xfrm>
              <a:off x="121173" y="760957"/>
              <a:ext cx="7559675" cy="6618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86399" tIns="43200" rIns="86399" bIns="43200">
              <a:spAutoFit/>
            </a:bodyPr>
            <a:lstStyle/>
            <a:p>
              <a:pPr lvl="0" algn="ctr" defTabSz="914400"/>
              <a:r>
                <a:rPr lang="en-US" sz="3600" b="1" kern="0" spc="47" dirty="0">
                  <a:ln w="1905">
                    <a:noFill/>
                  </a:ln>
                  <a:gradFill flip="none" rotWithShape="1">
                    <a:gsLst>
                      <a:gs pos="0">
                        <a:srgbClr val="A13B39"/>
                      </a:gs>
                      <a:gs pos="74000">
                        <a:srgbClr val="5B89C1"/>
                      </a:gs>
                    </a:gsLst>
                    <a:lin ang="18900000" scaled="1"/>
                    <a:tileRect/>
                  </a:gra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Tahoma" panose="020B0604030504040204" pitchFamily="34" charset="0"/>
                </a:rPr>
                <a:t>SERVICES PRODUCER PRICE </a:t>
              </a:r>
            </a:p>
            <a:p>
              <a:pPr lvl="0" algn="ctr" defTabSz="914400"/>
              <a:r>
                <a:rPr lang="en-US" sz="3600" b="1" kern="0" spc="47" dirty="0">
                  <a:ln w="1905">
                    <a:noFill/>
                  </a:ln>
                  <a:gradFill flip="none" rotWithShape="1">
                    <a:gsLst>
                      <a:gs pos="0">
                        <a:srgbClr val="A13B39"/>
                      </a:gs>
                      <a:gs pos="74000">
                        <a:srgbClr val="5B89C1"/>
                      </a:gs>
                    </a:gsLst>
                    <a:lin ang="18900000" scaled="1"/>
                    <a:tileRect/>
                  </a:gra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Tahoma" panose="020B0604030504040204" pitchFamily="34" charset="0"/>
                </a:rPr>
                <a:t>INDEX (SPPI)</a:t>
              </a:r>
            </a:p>
          </p:txBody>
        </p:sp>
        <p:sp>
          <p:nvSpPr>
            <p:cNvPr id="45" name="Rectangle: Rounded Corners 24">
              <a:extLst>
                <a:ext uri="{FF2B5EF4-FFF2-40B4-BE49-F238E27FC236}">
                  <a16:creationId xmlns:a16="http://schemas.microsoft.com/office/drawing/2014/main" id="{29BDB7ED-1487-4E3F-A576-F1EF94A20513}"/>
                </a:ext>
              </a:extLst>
            </p:cNvPr>
            <p:cNvSpPr/>
            <p:nvPr/>
          </p:nvSpPr>
          <p:spPr>
            <a:xfrm rot="11832342">
              <a:off x="6001632" y="1295200"/>
              <a:ext cx="1287819" cy="1162162"/>
            </a:xfrm>
            <a:prstGeom prst="roundRect">
              <a:avLst/>
            </a:prstGeom>
            <a:solidFill>
              <a:srgbClr val="B8B3C5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: Rounded Corners 24">
              <a:extLst>
                <a:ext uri="{FF2B5EF4-FFF2-40B4-BE49-F238E27FC236}">
                  <a16:creationId xmlns:a16="http://schemas.microsoft.com/office/drawing/2014/main" id="{0A7E4CB1-E90E-4D6E-8544-44DCE3CACE79}"/>
                </a:ext>
              </a:extLst>
            </p:cNvPr>
            <p:cNvSpPr/>
            <p:nvPr/>
          </p:nvSpPr>
          <p:spPr>
            <a:xfrm>
              <a:off x="5985848" y="1275397"/>
              <a:ext cx="1287819" cy="1162162"/>
            </a:xfrm>
            <a:prstGeom prst="roundRect">
              <a:avLst/>
            </a:prstGeom>
            <a:gradFill>
              <a:gsLst>
                <a:gs pos="0">
                  <a:srgbClr val="C04F4C"/>
                </a:gs>
                <a:gs pos="100000">
                  <a:srgbClr val="5B89C1"/>
                </a:gs>
              </a:gsLst>
              <a:lin ang="18900000" scaled="1"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3C3CEFA-C16D-4B23-9105-14DB663677EB}"/>
                </a:ext>
              </a:extLst>
            </p:cNvPr>
            <p:cNvGrpSpPr/>
            <p:nvPr/>
          </p:nvGrpSpPr>
          <p:grpSpPr>
            <a:xfrm>
              <a:off x="5890130" y="1382381"/>
              <a:ext cx="1515107" cy="884381"/>
              <a:chOff x="2568200" y="1991882"/>
              <a:chExt cx="1719843" cy="943121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D8DE8D-E1DE-40F5-9711-1C6D8B2A5494}"/>
                  </a:ext>
                </a:extLst>
              </p:cNvPr>
              <p:cNvSpPr txBox="1"/>
              <p:nvPr/>
            </p:nvSpPr>
            <p:spPr>
              <a:xfrm>
                <a:off x="2735865" y="1991882"/>
                <a:ext cx="1355072" cy="38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Varela Round"/>
                    <a:cs typeface="Arial" panose="020B0604020202020204" pitchFamily="34" charset="0"/>
                    <a:sym typeface="Varela Round"/>
                  </a:rPr>
                  <a:t>115.8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F78D5E3-535C-4F1B-ACC3-822016D5B828}"/>
                  </a:ext>
                </a:extLst>
              </p:cNvPr>
              <p:cNvSpPr txBox="1"/>
              <p:nvPr/>
            </p:nvSpPr>
            <p:spPr>
              <a:xfrm>
                <a:off x="2568210" y="2408809"/>
                <a:ext cx="1719833" cy="272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Varela Round"/>
                    <a:cs typeface="Arial" panose="020B0604020202020204" pitchFamily="34" charset="0"/>
                    <a:sym typeface="Varela Round"/>
                  </a:rPr>
                  <a:t>YoY = 0.3%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AB6E05-E56B-498F-AE2A-C52F2D33BCB6}"/>
                  </a:ext>
                </a:extLst>
              </p:cNvPr>
              <p:cNvSpPr txBox="1"/>
              <p:nvPr/>
            </p:nvSpPr>
            <p:spPr>
              <a:xfrm>
                <a:off x="2568200" y="2662369"/>
                <a:ext cx="1719832" cy="272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MY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Varela Round"/>
                    <a:cs typeface="Arial" panose="020B0604020202020204" pitchFamily="34" charset="0"/>
                    <a:sym typeface="Varela Round"/>
                  </a:rPr>
                  <a:t>QoQ</a:t>
                </a:r>
                <a:r>
                  <a:rPr kumimoji="0" lang="en-MY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Varela Round"/>
                    <a:cs typeface="Arial" panose="020B0604020202020204" pitchFamily="34" charset="0"/>
                    <a:sym typeface="Varela Round"/>
                  </a:rPr>
                  <a:t> = 0.1% </a:t>
                </a:r>
              </a:p>
            </p:txBody>
          </p:sp>
        </p:grpSp>
      </p:grpSp>
      <p:sp>
        <p:nvSpPr>
          <p:cNvPr id="152" name="Shape 38">
            <a:extLst>
              <a:ext uri="{FF2B5EF4-FFF2-40B4-BE49-F238E27FC236}">
                <a16:creationId xmlns:a16="http://schemas.microsoft.com/office/drawing/2014/main" id="{86D1D717-468A-452C-908D-CEC0F5DC6EAD}"/>
              </a:ext>
            </a:extLst>
          </p:cNvPr>
          <p:cNvSpPr txBox="1">
            <a:spLocks/>
          </p:cNvSpPr>
          <p:nvPr/>
        </p:nvSpPr>
        <p:spPr>
          <a:xfrm>
            <a:off x="6993956" y="5290617"/>
            <a:ext cx="1967236" cy="121415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86385" tIns="86385" rIns="86385" bIns="8638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108.3</a:t>
            </a:r>
          </a:p>
          <a:p>
            <a:r>
              <a:rPr lang="es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YoY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-2.0% </a:t>
            </a:r>
          </a:p>
          <a:p>
            <a:r>
              <a:rPr lang="es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QoQ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-0.6%</a:t>
            </a:r>
          </a:p>
        </p:txBody>
      </p:sp>
      <p:sp>
        <p:nvSpPr>
          <p:cNvPr id="153" name="Shape 38">
            <a:extLst>
              <a:ext uri="{FF2B5EF4-FFF2-40B4-BE49-F238E27FC236}">
                <a16:creationId xmlns:a16="http://schemas.microsoft.com/office/drawing/2014/main" id="{5D8F4AD8-D5B8-48BC-BC0C-130109220D1D}"/>
              </a:ext>
            </a:extLst>
          </p:cNvPr>
          <p:cNvSpPr txBox="1">
            <a:spLocks/>
          </p:cNvSpPr>
          <p:nvPr/>
        </p:nvSpPr>
        <p:spPr>
          <a:xfrm flipH="1">
            <a:off x="4171951" y="6385498"/>
            <a:ext cx="1967236" cy="121415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86385" tIns="86385" rIns="86385" bIns="8638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155.7</a:t>
            </a:r>
          </a:p>
          <a:p>
            <a:r>
              <a:rPr lang="es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YoY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2.4% </a:t>
            </a:r>
          </a:p>
          <a:p>
            <a:r>
              <a:rPr lang="es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QoQ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0.9%</a:t>
            </a:r>
          </a:p>
        </p:txBody>
      </p:sp>
      <p:sp>
        <p:nvSpPr>
          <p:cNvPr id="154" name="Shape 38">
            <a:extLst>
              <a:ext uri="{FF2B5EF4-FFF2-40B4-BE49-F238E27FC236}">
                <a16:creationId xmlns:a16="http://schemas.microsoft.com/office/drawing/2014/main" id="{362899EA-F580-4BCD-BD48-02B2FECF3212}"/>
              </a:ext>
            </a:extLst>
          </p:cNvPr>
          <p:cNvSpPr txBox="1">
            <a:spLocks/>
          </p:cNvSpPr>
          <p:nvPr/>
        </p:nvSpPr>
        <p:spPr>
          <a:xfrm flipH="1">
            <a:off x="4165995" y="8726244"/>
            <a:ext cx="1967236" cy="121415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86385" tIns="86385" rIns="86385" bIns="8638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119.2</a:t>
            </a:r>
          </a:p>
          <a:p>
            <a:r>
              <a:rPr lang="es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YoY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0.8% </a:t>
            </a:r>
          </a:p>
          <a:p>
            <a:r>
              <a:rPr lang="es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QoQ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0.2%</a:t>
            </a:r>
          </a:p>
        </p:txBody>
      </p:sp>
      <p:sp>
        <p:nvSpPr>
          <p:cNvPr id="155" name="Shape 38">
            <a:extLst>
              <a:ext uri="{FF2B5EF4-FFF2-40B4-BE49-F238E27FC236}">
                <a16:creationId xmlns:a16="http://schemas.microsoft.com/office/drawing/2014/main" id="{0AC8E946-0097-497F-B90D-325B84F97491}"/>
              </a:ext>
            </a:extLst>
          </p:cNvPr>
          <p:cNvSpPr txBox="1">
            <a:spLocks/>
          </p:cNvSpPr>
          <p:nvPr/>
        </p:nvSpPr>
        <p:spPr>
          <a:xfrm>
            <a:off x="6997288" y="7568484"/>
            <a:ext cx="1967236" cy="1214151"/>
          </a:xfrm>
          <a:prstGeom prst="rect">
            <a:avLst/>
          </a:prstGeom>
          <a:noFill/>
          <a:ln>
            <a:noFill/>
          </a:ln>
        </p:spPr>
        <p:txBody>
          <a:bodyPr lIns="86385" tIns="86385" rIns="86385" bIns="8638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104.7</a:t>
            </a:r>
          </a:p>
          <a:p>
            <a:r>
              <a:rPr lang="es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YoY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0.2% </a:t>
            </a:r>
          </a:p>
          <a:p>
            <a:r>
              <a:rPr lang="es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QoQ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0.0%</a:t>
            </a:r>
          </a:p>
        </p:txBody>
      </p:sp>
      <p:sp>
        <p:nvSpPr>
          <p:cNvPr id="156" name="Shape 38">
            <a:extLst>
              <a:ext uri="{FF2B5EF4-FFF2-40B4-BE49-F238E27FC236}">
                <a16:creationId xmlns:a16="http://schemas.microsoft.com/office/drawing/2014/main" id="{9329682A-7444-49AB-8C9E-9DDBCC7DC7B3}"/>
              </a:ext>
            </a:extLst>
          </p:cNvPr>
          <p:cNvSpPr txBox="1">
            <a:spLocks/>
          </p:cNvSpPr>
          <p:nvPr/>
        </p:nvSpPr>
        <p:spPr>
          <a:xfrm>
            <a:off x="7000413" y="9777950"/>
            <a:ext cx="1967236" cy="121415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86385" tIns="86385" rIns="86385" bIns="8638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108.1</a:t>
            </a:r>
          </a:p>
          <a:p>
            <a:r>
              <a:rPr lang="es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YoY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0.3% </a:t>
            </a:r>
          </a:p>
          <a:p>
            <a:r>
              <a:rPr lang="es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QoQ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0.0%</a:t>
            </a:r>
          </a:p>
        </p:txBody>
      </p:sp>
      <p:sp>
        <p:nvSpPr>
          <p:cNvPr id="157" name="Shape 38">
            <a:extLst>
              <a:ext uri="{FF2B5EF4-FFF2-40B4-BE49-F238E27FC236}">
                <a16:creationId xmlns:a16="http://schemas.microsoft.com/office/drawing/2014/main" id="{4EA01710-3681-4E8D-95D1-11A3D656CE65}"/>
              </a:ext>
            </a:extLst>
          </p:cNvPr>
          <p:cNvSpPr txBox="1">
            <a:spLocks/>
          </p:cNvSpPr>
          <p:nvPr/>
        </p:nvSpPr>
        <p:spPr>
          <a:xfrm flipH="1">
            <a:off x="4172401" y="13165794"/>
            <a:ext cx="1967236" cy="121415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86385" tIns="86385" rIns="86385" bIns="8638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101.0</a:t>
            </a:r>
          </a:p>
          <a:p>
            <a:r>
              <a:rPr lang="es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YoY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-0.1% </a:t>
            </a:r>
          </a:p>
          <a:p>
            <a:r>
              <a:rPr lang="es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QoQ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0.0%</a:t>
            </a:r>
          </a:p>
        </p:txBody>
      </p:sp>
      <p:sp>
        <p:nvSpPr>
          <p:cNvPr id="158" name="Shape 38">
            <a:extLst>
              <a:ext uri="{FF2B5EF4-FFF2-40B4-BE49-F238E27FC236}">
                <a16:creationId xmlns:a16="http://schemas.microsoft.com/office/drawing/2014/main" id="{0841D0AF-BA7B-43B7-ABC1-523C80AD1F15}"/>
              </a:ext>
            </a:extLst>
          </p:cNvPr>
          <p:cNvSpPr txBox="1">
            <a:spLocks/>
          </p:cNvSpPr>
          <p:nvPr/>
        </p:nvSpPr>
        <p:spPr>
          <a:xfrm flipH="1">
            <a:off x="4173385" y="10936643"/>
            <a:ext cx="1967236" cy="121415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86385" tIns="86385" rIns="86385" bIns="8638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127.3</a:t>
            </a:r>
          </a:p>
          <a:p>
            <a:r>
              <a:rPr lang="es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YoY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0.1% </a:t>
            </a:r>
          </a:p>
          <a:p>
            <a:r>
              <a:rPr lang="es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QoQ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-0.5%</a:t>
            </a:r>
          </a:p>
        </p:txBody>
      </p:sp>
      <p:sp>
        <p:nvSpPr>
          <p:cNvPr id="159" name="Shape 38">
            <a:extLst>
              <a:ext uri="{FF2B5EF4-FFF2-40B4-BE49-F238E27FC236}">
                <a16:creationId xmlns:a16="http://schemas.microsoft.com/office/drawing/2014/main" id="{49BAD2A0-514F-44CE-9CA8-5B800049BF23}"/>
              </a:ext>
            </a:extLst>
          </p:cNvPr>
          <p:cNvSpPr txBox="1">
            <a:spLocks/>
          </p:cNvSpPr>
          <p:nvPr/>
        </p:nvSpPr>
        <p:spPr>
          <a:xfrm>
            <a:off x="7000413" y="12025183"/>
            <a:ext cx="1967236" cy="121415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86385" tIns="86385" rIns="86385" bIns="8638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114.2</a:t>
            </a:r>
          </a:p>
          <a:p>
            <a:r>
              <a:rPr lang="es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YoY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5.4% </a:t>
            </a:r>
          </a:p>
          <a:p>
            <a:r>
              <a:rPr lang="es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QoQ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0.9%</a:t>
            </a:r>
          </a:p>
        </p:txBody>
      </p:sp>
      <p:graphicFrame>
        <p:nvGraphicFramePr>
          <p:cNvPr id="144" name="Chart 143">
            <a:extLst>
              <a:ext uri="{FF2B5EF4-FFF2-40B4-BE49-F238E27FC236}">
                <a16:creationId xmlns:a16="http://schemas.microsoft.com/office/drawing/2014/main" id="{DB23DE61-BA24-450D-80C6-305593FB5B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282886"/>
              </p:ext>
            </p:extLst>
          </p:nvPr>
        </p:nvGraphicFramePr>
        <p:xfrm>
          <a:off x="-21828" y="15838576"/>
          <a:ext cx="14046401" cy="325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val="52991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08CF5EB-635A-48F3-9E1E-8060AA51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41" y="18555608"/>
            <a:ext cx="14058594" cy="1243692"/>
          </a:xfrm>
          <a:prstGeom prst="rect">
            <a:avLst/>
          </a:prstGeom>
        </p:spPr>
      </p:pic>
      <p:sp>
        <p:nvSpPr>
          <p:cNvPr id="4" name="TextBox 36">
            <a:extLst>
              <a:ext uri="{FF2B5EF4-FFF2-40B4-BE49-F238E27FC236}">
                <a16:creationId xmlns:a16="http://schemas.microsoft.com/office/drawing/2014/main" id="{3B697243-2FEA-451D-B054-F5F082704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548" y="3190313"/>
            <a:ext cx="13316753" cy="12292596"/>
          </a:xfrm>
          <a:prstGeom prst="rect">
            <a:avLst/>
          </a:prstGeom>
          <a:solidFill>
            <a:srgbClr val="FBFDF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5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The Services Producer Price Index (SPPI) increased marginally by 0.3 per cent in the third quarter of 2024 as compared to 0.7 per cent in the previous quarter.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Arts, Entertainment &amp; Recreation index rose 5.4 per cent as against </a:t>
            </a:r>
            <a:br>
              <a:rPr lang="en-US" sz="28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28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7.7 per cent in the second quarter of 2024 contributed by the Other Amusement &amp; Recreation Activities (0.9%). The index of Accommodation and Food &amp; Beverage Service Activities continued to increase by 2.4 per cent (Q2 2024: 2.4%) attributed to Beverage Service Activities (3.7%) and Restaurants &amp; Mobile Food Service Activities (2.5%). Meanwhile, the Education index inched up </a:t>
            </a:r>
            <a:br>
              <a:rPr lang="en-US" sz="28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28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0.8 per cent, contributed by Secondary Education (1.7%). In the meantime, Health index increased by 0.3 per cent, while Professional and Real Estate Activities indices inclined by 0.2 per cent and 0.1 per cent, respectively.</a:t>
            </a:r>
          </a:p>
          <a:p>
            <a:pPr algn="just">
              <a:spcAft>
                <a:spcPts val="600"/>
              </a:spcAft>
            </a:pPr>
            <a:endParaRPr lang="en-US" sz="1800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Conversely, the Transport index shrank by 2.0 per cent (Q2 2024: -1.4%), particularly due to Passenger Air Transport index (-8.1%). Apart from that, the Information &amp; Communication index continued to decrease by 0.1 per cent </a:t>
            </a:r>
            <a:br>
              <a:rPr lang="en-US" sz="28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28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(Q2 2024: -0.1%) due to Wireless Telecommunication Activities index (-0.2%).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US" sz="1800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“On a quarter-on-quarter basis comparison, SPPI increased by 0.1 per cent after a decrease of 0.1 per cent in the second quarter of 2024.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US" sz="1800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This was mainly due to Accommodation and Food &amp; Beverage Service Activities and Arts, Entertainment &amp; Recreation where both indices recorded an increase of 0.9 per cent. In addition, the Education index also increased by 0.2 per cent. Meanwhile the Health, Professional, Information &amp; Communication indices remained unchanged. However, Transportation and Real Estate Activities indices declined by 0.6 per cent and 0.5 per cent, respectively.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7166B-67B8-4CA6-9CC6-CBABAFD03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162"/>
          <a:stretch/>
        </p:blipFill>
        <p:spPr>
          <a:xfrm>
            <a:off x="8603" y="0"/>
            <a:ext cx="14039850" cy="106937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DEF1769-69E9-46B2-A024-AF653B7153E4}"/>
              </a:ext>
            </a:extLst>
          </p:cNvPr>
          <p:cNvSpPr/>
          <p:nvPr/>
        </p:nvSpPr>
        <p:spPr>
          <a:xfrm>
            <a:off x="13235392" y="19191265"/>
            <a:ext cx="540000" cy="4915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MY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554F4D-81DC-4807-864A-743E517A557E}"/>
              </a:ext>
            </a:extLst>
          </p:cNvPr>
          <p:cNvSpPr txBox="1"/>
          <p:nvPr/>
        </p:nvSpPr>
        <p:spPr>
          <a:xfrm>
            <a:off x="361548" y="1492287"/>
            <a:ext cx="13316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Services Producer Price Index increased </a:t>
            </a:r>
            <a:br>
              <a:rPr lang="en-US" sz="4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4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0.3 per cent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the Third Quarter of 2024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E68AE-747E-4011-8378-5B5D0235E568}"/>
              </a:ext>
            </a:extLst>
          </p:cNvPr>
          <p:cNvSpPr txBox="1"/>
          <p:nvPr/>
        </p:nvSpPr>
        <p:spPr>
          <a:xfrm>
            <a:off x="-1" y="364260"/>
            <a:ext cx="14048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STATS ALERT: #252  </a:t>
            </a:r>
            <a:r>
              <a:rPr lang="en-MY" sz="1600" b="1" dirty="0">
                <a:solidFill>
                  <a:srgbClr val="07834D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en-MY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 NOVEMBER 2024</a:t>
            </a:r>
          </a:p>
        </p:txBody>
      </p:sp>
    </p:spTree>
    <p:extLst>
      <p:ext uri="{BB962C8B-B14F-4D97-AF65-F5344CB8AC3E}">
        <p14:creationId xmlns:p14="http://schemas.microsoft.com/office/powerpoint/2010/main" val="2952954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1729</TotalTime>
  <Words>530</Words>
  <Application>Microsoft Office PowerPoint</Application>
  <PresentationFormat>Custom</PresentationFormat>
  <Paragraphs>69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Microsoft YaHei UI</vt:lpstr>
      <vt:lpstr>Arial</vt:lpstr>
      <vt:lpstr>Calibri</vt:lpstr>
      <vt:lpstr>Calibri Light</vt:lpstr>
      <vt:lpstr>Century Gothic</vt:lpstr>
      <vt:lpstr>Leelawadee</vt:lpstr>
      <vt:lpstr>Tahoma</vt:lpstr>
      <vt:lpstr>Varela Round</vt:lpstr>
      <vt:lpstr>Verdana</vt:lpstr>
      <vt:lpstr>Walter Turncoat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Hajijah Abdul Latip</dc:creator>
  <cp:lastModifiedBy>Jamilah Omar</cp:lastModifiedBy>
  <cp:revision>251</cp:revision>
  <cp:lastPrinted>2024-01-29T06:15:00Z</cp:lastPrinted>
  <dcterms:created xsi:type="dcterms:W3CDTF">2022-08-09T07:20:47Z</dcterms:created>
  <dcterms:modified xsi:type="dcterms:W3CDTF">2024-11-05T07:01:48Z</dcterms:modified>
</cp:coreProperties>
</file>